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docProps/custom.xml" ContentType="application/vnd.openxmlformats-officedocument.custom-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6" r:id="rId2"/>
    <p:sldId id="326" r:id="rId3"/>
    <p:sldId id="327" r:id="rId4"/>
    <p:sldId id="328" r:id="rId5"/>
    <p:sldId id="336" r:id="rId6"/>
    <p:sldId id="335" r:id="rId7"/>
    <p:sldId id="339" r:id="rId8"/>
    <p:sldId id="342" r:id="rId9"/>
    <p:sldId id="345" r:id="rId10"/>
    <p:sldId id="346" r:id="rId11"/>
    <p:sldId id="347" r:id="rId12"/>
    <p:sldId id="348" r:id="rId13"/>
    <p:sldId id="349" r:id="rId14"/>
    <p:sldId id="351" r:id="rId15"/>
    <p:sldId id="332" r:id="rId16"/>
    <p:sldId id="344" r:id="rId17"/>
    <p:sldId id="350" r:id="rId18"/>
    <p:sldId id="352" r:id="rId19"/>
  </p:sldIdLst>
  <p:sldSz cx="9144000" cy="6858000" type="screen4x3"/>
  <p:notesSz cx="6858000" cy="9144000"/>
  <p:custDataLst>
    <p:tags r:id="rId21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D380D"/>
    <a:srgbClr val="A603A8"/>
    <a:srgbClr val="05BCFE"/>
    <a:srgbClr val="D26464"/>
    <a:srgbClr val="89C3BD"/>
    <a:srgbClr val="FCC0AF"/>
    <a:srgbClr val="FBA993"/>
    <a:srgbClr val="FFFFFF"/>
    <a:srgbClr val="DE8D8D"/>
    <a:srgbClr val="F7A94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413" autoAdjust="0"/>
    <p:restoredTop sz="94620" autoAdjust="0"/>
  </p:normalViewPr>
  <p:slideViewPr>
    <p:cSldViewPr>
      <p:cViewPr>
        <p:scale>
          <a:sx n="50" d="100"/>
          <a:sy n="50" d="100"/>
        </p:scale>
        <p:origin x="-1962" y="-450"/>
      </p:cViewPr>
      <p:guideLst>
        <p:guide orient="horz" pos="2308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3728263" cy="737282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DFAEF-8B7C-4198-A027-B8DBE2EE9CD2}" type="datetimeFigureOut">
              <a:rPr lang="zh-CN" altLang="en-US" smtClean="0"/>
              <a:pPr/>
              <a:t>2019/3/18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EC0F6-A476-4B4E-8B5C-C8CDDDE854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增加两个比较大小的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4856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/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11" name="Group 15"/>
          <p:cNvGrpSpPr/>
          <p:nvPr/>
        </p:nvGrpSpPr>
        <p:grpSpPr bwMode="auto">
          <a:xfrm>
            <a:off x="152400" y="381001"/>
            <a:ext cx="6838950" cy="3365500"/>
            <a:chOff x="664" y="1951"/>
            <a:chExt cx="4308" cy="2120"/>
          </a:xfrm>
        </p:grpSpPr>
        <p:sp>
          <p:nvSpPr>
            <p:cNvPr id="4112" name="Freeform 16"/>
            <p:cNvSpPr/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/>
              <a:ahLst/>
              <a:cxnLst>
                <a:cxn ang="0">
                  <a:pos x="116" y="258"/>
                </a:cxn>
                <a:cxn ang="0">
                  <a:pos x="320" y="210"/>
                </a:cxn>
                <a:cxn ang="0">
                  <a:pos x="434" y="240"/>
                </a:cxn>
                <a:cxn ang="0">
                  <a:pos x="416" y="444"/>
                </a:cxn>
                <a:cxn ang="0">
                  <a:pos x="272" y="582"/>
                </a:cxn>
                <a:cxn ang="0">
                  <a:pos x="218" y="714"/>
                </a:cxn>
                <a:cxn ang="0">
                  <a:pos x="284" y="964"/>
                </a:cxn>
                <a:cxn ang="0">
                  <a:pos x="316" y="960"/>
                </a:cxn>
                <a:cxn ang="0">
                  <a:pos x="328" y="906"/>
                </a:cxn>
                <a:cxn ang="0">
                  <a:pos x="478" y="1154"/>
                </a:cxn>
                <a:cxn ang="0">
                  <a:pos x="650" y="1200"/>
                </a:cxn>
                <a:cxn ang="0">
                  <a:pos x="794" y="1350"/>
                </a:cxn>
                <a:cxn ang="0">
                  <a:pos x="854" y="1422"/>
                </a:cxn>
                <a:cxn ang="0">
                  <a:pos x="770" y="1608"/>
                </a:cxn>
                <a:cxn ang="0">
                  <a:pos x="916" y="1782"/>
                </a:cxn>
                <a:cxn ang="0">
                  <a:pos x="1034" y="2022"/>
                </a:cxn>
                <a:cxn ang="0">
                  <a:pos x="1094" y="2310"/>
                </a:cxn>
                <a:cxn ang="0">
                  <a:pos x="1194" y="2540"/>
                </a:cxn>
                <a:cxn ang="0">
                  <a:pos x="1280" y="2520"/>
                </a:cxn>
                <a:cxn ang="0">
                  <a:pos x="1244" y="2394"/>
                </a:cxn>
                <a:cxn ang="0">
                  <a:pos x="1288" y="2306"/>
                </a:cxn>
                <a:cxn ang="0">
                  <a:pos x="1368" y="2228"/>
                </a:cxn>
                <a:cxn ang="0">
                  <a:pos x="1448" y="2076"/>
                </a:cxn>
                <a:cxn ang="0">
                  <a:pos x="1568" y="1950"/>
                </a:cxn>
                <a:cxn ang="0">
                  <a:pos x="1622" y="1746"/>
                </a:cxn>
                <a:cxn ang="0">
                  <a:pos x="1552" y="1538"/>
                </a:cxn>
                <a:cxn ang="0">
                  <a:pos x="1376" y="1410"/>
                </a:cxn>
                <a:cxn ang="0">
                  <a:pos x="1104" y="1280"/>
                </a:cxn>
                <a:cxn ang="0">
                  <a:pos x="974" y="1260"/>
                </a:cxn>
                <a:cxn ang="0">
                  <a:pos x="904" y="1268"/>
                </a:cxn>
                <a:cxn ang="0">
                  <a:pos x="794" y="1308"/>
                </a:cxn>
                <a:cxn ang="0">
                  <a:pos x="758" y="1174"/>
                </a:cxn>
                <a:cxn ang="0">
                  <a:pos x="736" y="1062"/>
                </a:cxn>
                <a:cxn ang="0">
                  <a:pos x="632" y="1104"/>
                </a:cxn>
                <a:cxn ang="0">
                  <a:pos x="568" y="950"/>
                </a:cxn>
                <a:cxn ang="0">
                  <a:pos x="740" y="912"/>
                </a:cxn>
                <a:cxn ang="0">
                  <a:pos x="842" y="906"/>
                </a:cxn>
                <a:cxn ang="0">
                  <a:pos x="896" y="900"/>
                </a:cxn>
                <a:cxn ang="0">
                  <a:pos x="1058" y="750"/>
                </a:cxn>
                <a:cxn ang="0">
                  <a:pos x="1184" y="678"/>
                </a:cxn>
                <a:cxn ang="0">
                  <a:pos x="1278" y="636"/>
                </a:cxn>
                <a:cxn ang="0">
                  <a:pos x="1340" y="538"/>
                </a:cxn>
                <a:cxn ang="0">
                  <a:pos x="1288" y="512"/>
                </a:cxn>
                <a:cxn ang="0">
                  <a:pos x="1526" y="456"/>
                </a:cxn>
                <a:cxn ang="0">
                  <a:pos x="1406" y="342"/>
                </a:cxn>
                <a:cxn ang="0">
                  <a:pos x="1328" y="264"/>
                </a:cxn>
                <a:cxn ang="0">
                  <a:pos x="1222" y="364"/>
                </a:cxn>
                <a:cxn ang="0">
                  <a:pos x="1110" y="444"/>
                </a:cxn>
                <a:cxn ang="0">
                  <a:pos x="1022" y="304"/>
                </a:cxn>
                <a:cxn ang="0">
                  <a:pos x="1212" y="240"/>
                </a:cxn>
                <a:cxn ang="0">
                  <a:pos x="1266" y="198"/>
                </a:cxn>
                <a:cxn ang="0">
                  <a:pos x="1328" y="172"/>
                </a:cxn>
                <a:cxn ang="0">
                  <a:pos x="1286" y="144"/>
                </a:cxn>
                <a:cxn ang="0">
                  <a:pos x="1262" y="120"/>
                </a:cxn>
                <a:cxn ang="0">
                  <a:pos x="1202" y="102"/>
                </a:cxn>
                <a:cxn ang="0">
                  <a:pos x="1106" y="136"/>
                </a:cxn>
                <a:cxn ang="0">
                  <a:pos x="950" y="120"/>
                </a:cxn>
                <a:cxn ang="0">
                  <a:pos x="550" y="0"/>
                </a:cxn>
                <a:cxn ang="0">
                  <a:pos x="344" y="32"/>
                </a:cxn>
                <a:cxn ang="0">
                  <a:pos x="290" y="102"/>
                </a:cxn>
                <a:cxn ang="0">
                  <a:pos x="128" y="174"/>
                </a:cxn>
                <a:cxn ang="0">
                  <a:pos x="128" y="216"/>
                </a:cxn>
                <a:cxn ang="0">
                  <a:pos x="2" y="252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Freeform 17"/>
            <p:cNvSpPr/>
            <p:nvPr/>
          </p:nvSpPr>
          <p:spPr bwMode="invGray">
            <a:xfrm>
              <a:off x="703" y="2230"/>
              <a:ext cx="34" cy="28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22"/>
                </a:cxn>
                <a:cxn ang="0">
                  <a:pos x="22" y="38"/>
                </a:cxn>
                <a:cxn ang="0">
                  <a:pos x="46" y="26"/>
                </a:cxn>
                <a:cxn ang="0">
                  <a:pos x="30" y="0"/>
                </a:cxn>
                <a:cxn ang="0">
                  <a:pos x="16" y="4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Freeform 18"/>
            <p:cNvSpPr/>
            <p:nvPr/>
          </p:nvSpPr>
          <p:spPr bwMode="invGray">
            <a:xfrm>
              <a:off x="1010" y="2353"/>
              <a:ext cx="39" cy="3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44"/>
                </a:cxn>
                <a:cxn ang="0">
                  <a:pos x="42" y="42"/>
                </a:cxn>
                <a:cxn ang="0">
                  <a:pos x="38" y="16"/>
                </a:cxn>
                <a:cxn ang="0">
                  <a:pos x="26" y="2"/>
                </a:cxn>
                <a:cxn ang="0">
                  <a:pos x="12" y="0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Freeform 19"/>
            <p:cNvSpPr/>
            <p:nvPr/>
          </p:nvSpPr>
          <p:spPr bwMode="invGray">
            <a:xfrm>
              <a:off x="1792" y="2409"/>
              <a:ext cx="98" cy="7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79" y="8"/>
                </a:cxn>
                <a:cxn ang="0">
                  <a:pos x="53" y="24"/>
                </a:cxn>
                <a:cxn ang="0">
                  <a:pos x="39" y="40"/>
                </a:cxn>
                <a:cxn ang="0">
                  <a:pos x="21" y="52"/>
                </a:cxn>
                <a:cxn ang="0">
                  <a:pos x="63" y="82"/>
                </a:cxn>
                <a:cxn ang="0">
                  <a:pos x="79" y="94"/>
                </a:cxn>
                <a:cxn ang="0">
                  <a:pos x="85" y="92"/>
                </a:cxn>
                <a:cxn ang="0">
                  <a:pos x="89" y="86"/>
                </a:cxn>
                <a:cxn ang="0">
                  <a:pos x="97" y="98"/>
                </a:cxn>
                <a:cxn ang="0">
                  <a:pos x="123" y="86"/>
                </a:cxn>
                <a:cxn ang="0">
                  <a:pos x="129" y="74"/>
                </a:cxn>
                <a:cxn ang="0">
                  <a:pos x="101" y="40"/>
                </a:cxn>
                <a:cxn ang="0">
                  <a:pos x="115" y="24"/>
                </a:cxn>
                <a:cxn ang="0">
                  <a:pos x="111" y="4"/>
                </a:cxn>
                <a:cxn ang="0">
                  <a:pos x="97" y="0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Freeform 20"/>
            <p:cNvSpPr/>
            <p:nvPr/>
          </p:nvSpPr>
          <p:spPr bwMode="invGray">
            <a:xfrm>
              <a:off x="1318" y="2793"/>
              <a:ext cx="158" cy="84"/>
            </a:xfrm>
            <a:custGeom>
              <a:avLst/>
              <a:gdLst/>
              <a:ahLst/>
              <a:cxnLst>
                <a:cxn ang="0">
                  <a:pos x="47" y="12"/>
                </a:cxn>
                <a:cxn ang="0">
                  <a:pos x="17" y="12"/>
                </a:cxn>
                <a:cxn ang="0">
                  <a:pos x="5" y="16"/>
                </a:cxn>
                <a:cxn ang="0">
                  <a:pos x="25" y="52"/>
                </a:cxn>
                <a:cxn ang="0">
                  <a:pos x="51" y="44"/>
                </a:cxn>
                <a:cxn ang="0">
                  <a:pos x="93" y="54"/>
                </a:cxn>
                <a:cxn ang="0">
                  <a:pos x="111" y="60"/>
                </a:cxn>
                <a:cxn ang="0">
                  <a:pos x="133" y="88"/>
                </a:cxn>
                <a:cxn ang="0">
                  <a:pos x="141" y="112"/>
                </a:cxn>
                <a:cxn ang="0">
                  <a:pos x="157" y="100"/>
                </a:cxn>
                <a:cxn ang="0">
                  <a:pos x="169" y="96"/>
                </a:cxn>
                <a:cxn ang="0">
                  <a:pos x="187" y="102"/>
                </a:cxn>
                <a:cxn ang="0">
                  <a:pos x="195" y="80"/>
                </a:cxn>
                <a:cxn ang="0">
                  <a:pos x="153" y="54"/>
                </a:cxn>
                <a:cxn ang="0">
                  <a:pos x="105" y="20"/>
                </a:cxn>
                <a:cxn ang="0">
                  <a:pos x="53" y="26"/>
                </a:cxn>
                <a:cxn ang="0">
                  <a:pos x="47" y="12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Freeform 21"/>
            <p:cNvSpPr/>
            <p:nvPr/>
          </p:nvSpPr>
          <p:spPr bwMode="invGray">
            <a:xfrm>
              <a:off x="1448" y="2857"/>
              <a:ext cx="99" cy="4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43" y="6"/>
                </a:cxn>
                <a:cxn ang="0">
                  <a:pos x="31" y="30"/>
                </a:cxn>
                <a:cxn ang="0">
                  <a:pos x="15" y="34"/>
                </a:cxn>
                <a:cxn ang="0">
                  <a:pos x="3" y="42"/>
                </a:cxn>
                <a:cxn ang="0">
                  <a:pos x="13" y="54"/>
                </a:cxn>
                <a:cxn ang="0">
                  <a:pos x="133" y="34"/>
                </a:cxn>
                <a:cxn ang="0">
                  <a:pos x="123" y="16"/>
                </a:cxn>
                <a:cxn ang="0">
                  <a:pos x="105" y="8"/>
                </a:cxn>
                <a:cxn ang="0">
                  <a:pos x="101" y="24"/>
                </a:cxn>
                <a:cxn ang="0">
                  <a:pos x="89" y="18"/>
                </a:cxn>
                <a:cxn ang="0">
                  <a:pos x="67" y="14"/>
                </a:cxn>
                <a:cxn ang="0">
                  <a:pos x="57" y="0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Freeform 22"/>
            <p:cNvSpPr/>
            <p:nvPr/>
          </p:nvSpPr>
          <p:spPr bwMode="invGray">
            <a:xfrm>
              <a:off x="1553" y="288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Freeform 23"/>
            <p:cNvSpPr/>
            <p:nvPr/>
          </p:nvSpPr>
          <p:spPr bwMode="invGray">
            <a:xfrm>
              <a:off x="1609" y="2886"/>
              <a:ext cx="12" cy="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16" y="34"/>
                </a:cxn>
                <a:cxn ang="0">
                  <a:pos x="12" y="18"/>
                </a:cxn>
                <a:cxn ang="0">
                  <a:pos x="16" y="6"/>
                </a:cxn>
                <a:cxn ang="0">
                  <a:pos x="14" y="0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Freeform 24"/>
            <p:cNvSpPr/>
            <p:nvPr/>
          </p:nvSpPr>
          <p:spPr bwMode="invGray">
            <a:xfrm>
              <a:off x="1426" y="2040"/>
              <a:ext cx="180" cy="8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24" y="31"/>
                </a:cxn>
                <a:cxn ang="0">
                  <a:pos x="6" y="37"/>
                </a:cxn>
                <a:cxn ang="0">
                  <a:pos x="0" y="39"/>
                </a:cxn>
                <a:cxn ang="0">
                  <a:pos x="26" y="59"/>
                </a:cxn>
                <a:cxn ang="0">
                  <a:pos x="38" y="63"/>
                </a:cxn>
                <a:cxn ang="0">
                  <a:pos x="68" y="47"/>
                </a:cxn>
                <a:cxn ang="0">
                  <a:pos x="80" y="43"/>
                </a:cxn>
                <a:cxn ang="0">
                  <a:pos x="82" y="55"/>
                </a:cxn>
                <a:cxn ang="0">
                  <a:pos x="64" y="61"/>
                </a:cxn>
                <a:cxn ang="0">
                  <a:pos x="72" y="73"/>
                </a:cxn>
                <a:cxn ang="0">
                  <a:pos x="40" y="87"/>
                </a:cxn>
                <a:cxn ang="0">
                  <a:pos x="70" y="109"/>
                </a:cxn>
                <a:cxn ang="0">
                  <a:pos x="82" y="113"/>
                </a:cxn>
                <a:cxn ang="0">
                  <a:pos x="118" y="103"/>
                </a:cxn>
                <a:cxn ang="0">
                  <a:pos x="150" y="105"/>
                </a:cxn>
                <a:cxn ang="0">
                  <a:pos x="168" y="117"/>
                </a:cxn>
                <a:cxn ang="0">
                  <a:pos x="204" y="109"/>
                </a:cxn>
                <a:cxn ang="0">
                  <a:pos x="224" y="103"/>
                </a:cxn>
                <a:cxn ang="0">
                  <a:pos x="222" y="77"/>
                </a:cxn>
                <a:cxn ang="0">
                  <a:pos x="234" y="69"/>
                </a:cxn>
                <a:cxn ang="0">
                  <a:pos x="238" y="47"/>
                </a:cxn>
                <a:cxn ang="0">
                  <a:pos x="210" y="57"/>
                </a:cxn>
                <a:cxn ang="0">
                  <a:pos x="200" y="43"/>
                </a:cxn>
                <a:cxn ang="0">
                  <a:pos x="172" y="45"/>
                </a:cxn>
                <a:cxn ang="0">
                  <a:pos x="134" y="9"/>
                </a:cxn>
                <a:cxn ang="0">
                  <a:pos x="94" y="11"/>
                </a:cxn>
                <a:cxn ang="0">
                  <a:pos x="82" y="1"/>
                </a:cxn>
                <a:cxn ang="0">
                  <a:pos x="64" y="1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Freeform 25"/>
            <p:cNvSpPr/>
            <p:nvPr/>
          </p:nvSpPr>
          <p:spPr bwMode="invGray">
            <a:xfrm>
              <a:off x="1506" y="1999"/>
              <a:ext cx="146" cy="60"/>
            </a:xfrm>
            <a:custGeom>
              <a:avLst/>
              <a:gdLst/>
              <a:ahLst/>
              <a:cxnLst>
                <a:cxn ang="0">
                  <a:pos x="97" y="10"/>
                </a:cxn>
                <a:cxn ang="0">
                  <a:pos x="13" y="24"/>
                </a:cxn>
                <a:cxn ang="0">
                  <a:pos x="9" y="34"/>
                </a:cxn>
                <a:cxn ang="0">
                  <a:pos x="57" y="52"/>
                </a:cxn>
                <a:cxn ang="0">
                  <a:pos x="135" y="74"/>
                </a:cxn>
                <a:cxn ang="0">
                  <a:pos x="175" y="68"/>
                </a:cxn>
                <a:cxn ang="0">
                  <a:pos x="187" y="64"/>
                </a:cxn>
                <a:cxn ang="0">
                  <a:pos x="175" y="44"/>
                </a:cxn>
                <a:cxn ang="0">
                  <a:pos x="163" y="36"/>
                </a:cxn>
                <a:cxn ang="0">
                  <a:pos x="129" y="26"/>
                </a:cxn>
                <a:cxn ang="0">
                  <a:pos x="97" y="10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Freeform 26"/>
            <p:cNvSpPr/>
            <p:nvPr/>
          </p:nvSpPr>
          <p:spPr bwMode="invGray">
            <a:xfrm>
              <a:off x="1711" y="2069"/>
              <a:ext cx="233" cy="19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51" y="23"/>
                </a:cxn>
                <a:cxn ang="0">
                  <a:pos x="21" y="39"/>
                </a:cxn>
                <a:cxn ang="0">
                  <a:pos x="53" y="77"/>
                </a:cxn>
                <a:cxn ang="0">
                  <a:pos x="79" y="85"/>
                </a:cxn>
                <a:cxn ang="0">
                  <a:pos x="103" y="99"/>
                </a:cxn>
                <a:cxn ang="0">
                  <a:pos x="127" y="85"/>
                </a:cxn>
                <a:cxn ang="0">
                  <a:pos x="143" y="101"/>
                </a:cxn>
                <a:cxn ang="0">
                  <a:pos x="149" y="127"/>
                </a:cxn>
                <a:cxn ang="0">
                  <a:pos x="115" y="151"/>
                </a:cxn>
                <a:cxn ang="0">
                  <a:pos x="89" y="173"/>
                </a:cxn>
                <a:cxn ang="0">
                  <a:pos x="69" y="169"/>
                </a:cxn>
                <a:cxn ang="0">
                  <a:pos x="57" y="165"/>
                </a:cxn>
                <a:cxn ang="0">
                  <a:pos x="43" y="187"/>
                </a:cxn>
                <a:cxn ang="0">
                  <a:pos x="39" y="199"/>
                </a:cxn>
                <a:cxn ang="0">
                  <a:pos x="73" y="205"/>
                </a:cxn>
                <a:cxn ang="0">
                  <a:pos x="95" y="203"/>
                </a:cxn>
                <a:cxn ang="0">
                  <a:pos x="115" y="231"/>
                </a:cxn>
                <a:cxn ang="0">
                  <a:pos x="127" y="235"/>
                </a:cxn>
                <a:cxn ang="0">
                  <a:pos x="139" y="239"/>
                </a:cxn>
                <a:cxn ang="0">
                  <a:pos x="155" y="251"/>
                </a:cxn>
                <a:cxn ang="0">
                  <a:pos x="181" y="237"/>
                </a:cxn>
                <a:cxn ang="0">
                  <a:pos x="203" y="235"/>
                </a:cxn>
                <a:cxn ang="0">
                  <a:pos x="229" y="213"/>
                </a:cxn>
                <a:cxn ang="0">
                  <a:pos x="225" y="185"/>
                </a:cxn>
                <a:cxn ang="0">
                  <a:pos x="217" y="173"/>
                </a:cxn>
                <a:cxn ang="0">
                  <a:pos x="233" y="167"/>
                </a:cxn>
                <a:cxn ang="0">
                  <a:pos x="245" y="183"/>
                </a:cxn>
                <a:cxn ang="0">
                  <a:pos x="247" y="197"/>
                </a:cxn>
                <a:cxn ang="0">
                  <a:pos x="261" y="193"/>
                </a:cxn>
                <a:cxn ang="0">
                  <a:pos x="303" y="169"/>
                </a:cxn>
                <a:cxn ang="0">
                  <a:pos x="293" y="147"/>
                </a:cxn>
                <a:cxn ang="0">
                  <a:pos x="259" y="123"/>
                </a:cxn>
                <a:cxn ang="0">
                  <a:pos x="265" y="107"/>
                </a:cxn>
                <a:cxn ang="0">
                  <a:pos x="277" y="103"/>
                </a:cxn>
                <a:cxn ang="0">
                  <a:pos x="253" y="63"/>
                </a:cxn>
                <a:cxn ang="0">
                  <a:pos x="233" y="59"/>
                </a:cxn>
                <a:cxn ang="0">
                  <a:pos x="221" y="55"/>
                </a:cxn>
                <a:cxn ang="0">
                  <a:pos x="201" y="33"/>
                </a:cxn>
                <a:cxn ang="0">
                  <a:pos x="155" y="45"/>
                </a:cxn>
                <a:cxn ang="0">
                  <a:pos x="167" y="25"/>
                </a:cxn>
                <a:cxn ang="0">
                  <a:pos x="139" y="17"/>
                </a:cxn>
                <a:cxn ang="0">
                  <a:pos x="119" y="19"/>
                </a:cxn>
                <a:cxn ang="0">
                  <a:pos x="67" y="9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Freeform 27"/>
            <p:cNvSpPr/>
            <p:nvPr/>
          </p:nvSpPr>
          <p:spPr bwMode="invGray">
            <a:xfrm>
              <a:off x="1709" y="1987"/>
              <a:ext cx="44" cy="3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0"/>
                </a:cxn>
                <a:cxn ang="0">
                  <a:pos x="30" y="40"/>
                </a:cxn>
                <a:cxn ang="0">
                  <a:pos x="48" y="50"/>
                </a:cxn>
                <a:cxn ang="0">
                  <a:pos x="58" y="28"/>
                </a:cxn>
                <a:cxn ang="0">
                  <a:pos x="44" y="8"/>
                </a:cxn>
                <a:cxn ang="0">
                  <a:pos x="26" y="0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Freeform 28"/>
            <p:cNvSpPr/>
            <p:nvPr/>
          </p:nvSpPr>
          <p:spPr bwMode="invGray">
            <a:xfrm>
              <a:off x="1625" y="2057"/>
              <a:ext cx="65" cy="4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24" y="25"/>
                </a:cxn>
                <a:cxn ang="0">
                  <a:pos x="4" y="27"/>
                </a:cxn>
                <a:cxn ang="0">
                  <a:pos x="16" y="57"/>
                </a:cxn>
                <a:cxn ang="0">
                  <a:pos x="74" y="35"/>
                </a:cxn>
                <a:cxn ang="0">
                  <a:pos x="86" y="17"/>
                </a:cxn>
                <a:cxn ang="0">
                  <a:pos x="56" y="7"/>
                </a:cxn>
                <a:cxn ang="0">
                  <a:pos x="44" y="7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Freeform 29"/>
            <p:cNvSpPr/>
            <p:nvPr/>
          </p:nvSpPr>
          <p:spPr bwMode="invGray">
            <a:xfrm>
              <a:off x="1693" y="2065"/>
              <a:ext cx="54" cy="2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0" y="16"/>
                </a:cxn>
                <a:cxn ang="0">
                  <a:pos x="24" y="34"/>
                </a:cxn>
                <a:cxn ang="0">
                  <a:pos x="52" y="28"/>
                </a:cxn>
                <a:cxn ang="0">
                  <a:pos x="64" y="20"/>
                </a:cxn>
                <a:cxn ang="0">
                  <a:pos x="40" y="0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Freeform 30"/>
            <p:cNvSpPr/>
            <p:nvPr/>
          </p:nvSpPr>
          <p:spPr bwMode="invGray">
            <a:xfrm>
              <a:off x="1664" y="2029"/>
              <a:ext cx="64" cy="34"/>
            </a:xfrm>
            <a:custGeom>
              <a:avLst/>
              <a:gdLst/>
              <a:ahLst/>
              <a:cxnLst>
                <a:cxn ang="0">
                  <a:pos x="58" y="10"/>
                </a:cxn>
                <a:cxn ang="0">
                  <a:pos x="28" y="4"/>
                </a:cxn>
                <a:cxn ang="0">
                  <a:pos x="0" y="18"/>
                </a:cxn>
                <a:cxn ang="0">
                  <a:pos x="40" y="32"/>
                </a:cxn>
                <a:cxn ang="0">
                  <a:pos x="64" y="40"/>
                </a:cxn>
                <a:cxn ang="0">
                  <a:pos x="84" y="18"/>
                </a:cxn>
                <a:cxn ang="0">
                  <a:pos x="82" y="6"/>
                </a:cxn>
                <a:cxn ang="0">
                  <a:pos x="64" y="0"/>
                </a:cxn>
                <a:cxn ang="0">
                  <a:pos x="58" y="10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Freeform 31"/>
            <p:cNvSpPr/>
            <p:nvPr/>
          </p:nvSpPr>
          <p:spPr bwMode="invGray">
            <a:xfrm>
              <a:off x="1637" y="1997"/>
              <a:ext cx="44" cy="24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18"/>
                </a:cxn>
                <a:cxn ang="0">
                  <a:pos x="20" y="28"/>
                </a:cxn>
                <a:cxn ang="0">
                  <a:pos x="28" y="20"/>
                </a:cxn>
                <a:cxn ang="0">
                  <a:pos x="52" y="12"/>
                </a:cxn>
                <a:cxn ang="0">
                  <a:pos x="44" y="0"/>
                </a:cxn>
                <a:cxn ang="0">
                  <a:pos x="16" y="4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Freeform 32"/>
            <p:cNvSpPr/>
            <p:nvPr/>
          </p:nvSpPr>
          <p:spPr bwMode="invGray">
            <a:xfrm>
              <a:off x="1751" y="2000"/>
              <a:ext cx="114" cy="7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4" y="6"/>
                </a:cxn>
                <a:cxn ang="0">
                  <a:pos x="4" y="38"/>
                </a:cxn>
                <a:cxn ang="0">
                  <a:pos x="12" y="56"/>
                </a:cxn>
                <a:cxn ang="0">
                  <a:pos x="0" y="72"/>
                </a:cxn>
                <a:cxn ang="0">
                  <a:pos x="56" y="86"/>
                </a:cxn>
                <a:cxn ang="0">
                  <a:pos x="82" y="92"/>
                </a:cxn>
                <a:cxn ang="0">
                  <a:pos x="152" y="86"/>
                </a:cxn>
                <a:cxn ang="0">
                  <a:pos x="76" y="70"/>
                </a:cxn>
                <a:cxn ang="0">
                  <a:pos x="54" y="62"/>
                </a:cxn>
                <a:cxn ang="0">
                  <a:pos x="44" y="52"/>
                </a:cxn>
                <a:cxn ang="0">
                  <a:pos x="50" y="34"/>
                </a:cxn>
                <a:cxn ang="0">
                  <a:pos x="38" y="0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9" name="Freeform 33"/>
            <p:cNvSpPr/>
            <p:nvPr/>
          </p:nvSpPr>
          <p:spPr bwMode="invGray">
            <a:xfrm>
              <a:off x="664" y="2245"/>
              <a:ext cx="25" cy="1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4" y="20"/>
                </a:cxn>
                <a:cxn ang="0">
                  <a:pos x="4" y="18"/>
                </a:cxn>
                <a:cxn ang="0">
                  <a:pos x="4" y="6"/>
                </a:cxn>
                <a:cxn ang="0">
                  <a:pos x="34" y="0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Freeform 34"/>
            <p:cNvSpPr/>
            <p:nvPr/>
          </p:nvSpPr>
          <p:spPr bwMode="invGray">
            <a:xfrm>
              <a:off x="1421" y="2756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Freeform 35"/>
            <p:cNvSpPr/>
            <p:nvPr/>
          </p:nvSpPr>
          <p:spPr bwMode="invGray">
            <a:xfrm>
              <a:off x="1424" y="2781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Freeform 36"/>
            <p:cNvSpPr/>
            <p:nvPr/>
          </p:nvSpPr>
          <p:spPr bwMode="invGray">
            <a:xfrm>
              <a:off x="1628" y="2913"/>
              <a:ext cx="15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Freeform 37"/>
            <p:cNvSpPr/>
            <p:nvPr/>
          </p:nvSpPr>
          <p:spPr bwMode="invGray">
            <a:xfrm>
              <a:off x="1752" y="2429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Freeform 38"/>
            <p:cNvSpPr/>
            <p:nvPr/>
          </p:nvSpPr>
          <p:spPr bwMode="invGray">
            <a:xfrm>
              <a:off x="1652" y="2224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Freeform 39"/>
            <p:cNvSpPr/>
            <p:nvPr/>
          </p:nvSpPr>
          <p:spPr bwMode="invGray">
            <a:xfrm>
              <a:off x="1717" y="2045"/>
              <a:ext cx="39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Freeform 40"/>
            <p:cNvSpPr/>
            <p:nvPr/>
          </p:nvSpPr>
          <p:spPr bwMode="invGray">
            <a:xfrm>
              <a:off x="1780" y="215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Freeform 41"/>
            <p:cNvSpPr/>
            <p:nvPr/>
          </p:nvSpPr>
          <p:spPr bwMode="invGray">
            <a:xfrm>
              <a:off x="1796" y="1951"/>
              <a:ext cx="696" cy="346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6" y="92"/>
                </a:cxn>
                <a:cxn ang="0">
                  <a:pos x="36" y="100"/>
                </a:cxn>
                <a:cxn ang="0">
                  <a:pos x="16" y="116"/>
                </a:cxn>
                <a:cxn ang="0">
                  <a:pos x="104" y="136"/>
                </a:cxn>
                <a:cxn ang="0">
                  <a:pos x="142" y="130"/>
                </a:cxn>
                <a:cxn ang="0">
                  <a:pos x="250" y="78"/>
                </a:cxn>
                <a:cxn ang="0">
                  <a:pos x="300" y="66"/>
                </a:cxn>
                <a:cxn ang="0">
                  <a:pos x="324" y="80"/>
                </a:cxn>
                <a:cxn ang="0">
                  <a:pos x="272" y="88"/>
                </a:cxn>
                <a:cxn ang="0">
                  <a:pos x="242" y="112"/>
                </a:cxn>
                <a:cxn ang="0">
                  <a:pos x="254" y="120"/>
                </a:cxn>
                <a:cxn ang="0">
                  <a:pos x="260" y="158"/>
                </a:cxn>
                <a:cxn ang="0">
                  <a:pos x="350" y="192"/>
                </a:cxn>
                <a:cxn ang="0">
                  <a:pos x="336" y="210"/>
                </a:cxn>
                <a:cxn ang="0">
                  <a:pos x="368" y="246"/>
                </a:cxn>
                <a:cxn ang="0">
                  <a:pos x="348" y="266"/>
                </a:cxn>
                <a:cxn ang="0">
                  <a:pos x="324" y="294"/>
                </a:cxn>
                <a:cxn ang="0">
                  <a:pos x="294" y="324"/>
                </a:cxn>
                <a:cxn ang="0">
                  <a:pos x="292" y="420"/>
                </a:cxn>
                <a:cxn ang="0">
                  <a:pos x="332" y="446"/>
                </a:cxn>
                <a:cxn ang="0">
                  <a:pos x="388" y="448"/>
                </a:cxn>
                <a:cxn ang="0">
                  <a:pos x="412" y="422"/>
                </a:cxn>
                <a:cxn ang="0">
                  <a:pos x="506" y="356"/>
                </a:cxn>
                <a:cxn ang="0">
                  <a:pos x="572" y="334"/>
                </a:cxn>
                <a:cxn ang="0">
                  <a:pos x="646" y="308"/>
                </a:cxn>
                <a:cxn ang="0">
                  <a:pos x="720" y="290"/>
                </a:cxn>
                <a:cxn ang="0">
                  <a:pos x="762" y="260"/>
                </a:cxn>
                <a:cxn ang="0">
                  <a:pos x="800" y="200"/>
                </a:cxn>
                <a:cxn ang="0">
                  <a:pos x="802" y="154"/>
                </a:cxn>
                <a:cxn ang="0">
                  <a:pos x="802" y="124"/>
                </a:cxn>
                <a:cxn ang="0">
                  <a:pos x="832" y="90"/>
                </a:cxn>
                <a:cxn ang="0">
                  <a:pos x="876" y="94"/>
                </a:cxn>
                <a:cxn ang="0">
                  <a:pos x="922" y="52"/>
                </a:cxn>
                <a:cxn ang="0">
                  <a:pos x="888" y="56"/>
                </a:cxn>
                <a:cxn ang="0">
                  <a:pos x="848" y="46"/>
                </a:cxn>
                <a:cxn ang="0">
                  <a:pos x="794" y="22"/>
                </a:cxn>
                <a:cxn ang="0">
                  <a:pos x="642" y="26"/>
                </a:cxn>
                <a:cxn ang="0">
                  <a:pos x="584" y="38"/>
                </a:cxn>
                <a:cxn ang="0">
                  <a:pos x="556" y="38"/>
                </a:cxn>
                <a:cxn ang="0">
                  <a:pos x="516" y="54"/>
                </a:cxn>
                <a:cxn ang="0">
                  <a:pos x="478" y="30"/>
                </a:cxn>
                <a:cxn ang="0">
                  <a:pos x="432" y="40"/>
                </a:cxn>
                <a:cxn ang="0">
                  <a:pos x="366" y="52"/>
                </a:cxn>
                <a:cxn ang="0">
                  <a:pos x="410" y="38"/>
                </a:cxn>
                <a:cxn ang="0">
                  <a:pos x="352" y="8"/>
                </a:cxn>
                <a:cxn ang="0">
                  <a:pos x="334" y="2"/>
                </a:cxn>
                <a:cxn ang="0">
                  <a:pos x="314" y="8"/>
                </a:cxn>
                <a:cxn ang="0">
                  <a:pos x="240" y="16"/>
                </a:cxn>
                <a:cxn ang="0">
                  <a:pos x="160" y="28"/>
                </a:cxn>
                <a:cxn ang="0">
                  <a:pos x="108" y="26"/>
                </a:cxn>
                <a:cxn ang="0">
                  <a:pos x="114" y="68"/>
                </a:cxn>
                <a:cxn ang="0">
                  <a:pos x="104" y="52"/>
                </a:cxn>
                <a:cxn ang="0">
                  <a:pos x="60" y="42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Freeform 42"/>
            <p:cNvSpPr/>
            <p:nvPr/>
          </p:nvSpPr>
          <p:spPr bwMode="invGray">
            <a:xfrm>
              <a:off x="2009" y="2135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43"/>
            <p:cNvSpPr/>
            <p:nvPr/>
          </p:nvSpPr>
          <p:spPr bwMode="invGray">
            <a:xfrm>
              <a:off x="2292" y="2201"/>
              <a:ext cx="128" cy="54"/>
            </a:xfrm>
            <a:custGeom>
              <a:avLst/>
              <a:gdLst/>
              <a:ahLst/>
              <a:cxnLst>
                <a:cxn ang="0">
                  <a:pos x="102" y="8"/>
                </a:cxn>
                <a:cxn ang="0">
                  <a:pos x="66" y="4"/>
                </a:cxn>
                <a:cxn ang="0">
                  <a:pos x="54" y="0"/>
                </a:cxn>
                <a:cxn ang="0">
                  <a:pos x="0" y="28"/>
                </a:cxn>
                <a:cxn ang="0">
                  <a:pos x="28" y="40"/>
                </a:cxn>
                <a:cxn ang="0">
                  <a:pos x="42" y="60"/>
                </a:cxn>
                <a:cxn ang="0">
                  <a:pos x="66" y="68"/>
                </a:cxn>
                <a:cxn ang="0">
                  <a:pos x="78" y="72"/>
                </a:cxn>
                <a:cxn ang="0">
                  <a:pos x="130" y="60"/>
                </a:cxn>
                <a:cxn ang="0">
                  <a:pos x="172" y="44"/>
                </a:cxn>
                <a:cxn ang="0">
                  <a:pos x="148" y="18"/>
                </a:cxn>
                <a:cxn ang="0">
                  <a:pos x="136" y="4"/>
                </a:cxn>
                <a:cxn ang="0">
                  <a:pos x="102" y="8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44"/>
            <p:cNvSpPr/>
            <p:nvPr/>
          </p:nvSpPr>
          <p:spPr bwMode="invGray">
            <a:xfrm>
              <a:off x="2393" y="2038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45"/>
            <p:cNvSpPr/>
            <p:nvPr/>
          </p:nvSpPr>
          <p:spPr bwMode="invGray">
            <a:xfrm>
              <a:off x="2662" y="2006"/>
              <a:ext cx="155" cy="63"/>
            </a:xfrm>
            <a:custGeom>
              <a:avLst/>
              <a:gdLst/>
              <a:ahLst/>
              <a:cxnLst>
                <a:cxn ang="0">
                  <a:pos x="191" y="7"/>
                </a:cxn>
                <a:cxn ang="0">
                  <a:pos x="103" y="9"/>
                </a:cxn>
                <a:cxn ang="0">
                  <a:pos x="109" y="25"/>
                </a:cxn>
                <a:cxn ang="0">
                  <a:pos x="107" y="33"/>
                </a:cxn>
                <a:cxn ang="0">
                  <a:pos x="89" y="27"/>
                </a:cxn>
                <a:cxn ang="0">
                  <a:pos x="77" y="19"/>
                </a:cxn>
                <a:cxn ang="0">
                  <a:pos x="23" y="27"/>
                </a:cxn>
                <a:cxn ang="0">
                  <a:pos x="31" y="49"/>
                </a:cxn>
                <a:cxn ang="0">
                  <a:pos x="55" y="53"/>
                </a:cxn>
                <a:cxn ang="0">
                  <a:pos x="75" y="73"/>
                </a:cxn>
                <a:cxn ang="0">
                  <a:pos x="89" y="85"/>
                </a:cxn>
                <a:cxn ang="0">
                  <a:pos x="109" y="67"/>
                </a:cxn>
                <a:cxn ang="0">
                  <a:pos x="121" y="59"/>
                </a:cxn>
                <a:cxn ang="0">
                  <a:pos x="127" y="47"/>
                </a:cxn>
                <a:cxn ang="0">
                  <a:pos x="167" y="35"/>
                </a:cxn>
                <a:cxn ang="0">
                  <a:pos x="187" y="31"/>
                </a:cxn>
                <a:cxn ang="0">
                  <a:pos x="199" y="27"/>
                </a:cxn>
                <a:cxn ang="0">
                  <a:pos x="191" y="7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46"/>
            <p:cNvSpPr/>
            <p:nvPr/>
          </p:nvSpPr>
          <p:spPr bwMode="invGray">
            <a:xfrm>
              <a:off x="2759" y="2039"/>
              <a:ext cx="48" cy="21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8" y="4"/>
                </a:cxn>
                <a:cxn ang="0">
                  <a:pos x="24" y="28"/>
                </a:cxn>
                <a:cxn ang="0">
                  <a:pos x="54" y="14"/>
                </a:cxn>
                <a:cxn ang="0">
                  <a:pos x="36" y="6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47"/>
            <p:cNvSpPr/>
            <p:nvPr/>
          </p:nvSpPr>
          <p:spPr bwMode="invGray">
            <a:xfrm>
              <a:off x="2467" y="2311"/>
              <a:ext cx="109" cy="132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0" y="25"/>
                </a:cxn>
                <a:cxn ang="0">
                  <a:pos x="14" y="43"/>
                </a:cxn>
                <a:cxn ang="0">
                  <a:pos x="34" y="87"/>
                </a:cxn>
                <a:cxn ang="0">
                  <a:pos x="52" y="91"/>
                </a:cxn>
                <a:cxn ang="0">
                  <a:pos x="50" y="107"/>
                </a:cxn>
                <a:cxn ang="0">
                  <a:pos x="28" y="113"/>
                </a:cxn>
                <a:cxn ang="0">
                  <a:pos x="16" y="131"/>
                </a:cxn>
                <a:cxn ang="0">
                  <a:pos x="18" y="137"/>
                </a:cxn>
                <a:cxn ang="0">
                  <a:pos x="30" y="141"/>
                </a:cxn>
                <a:cxn ang="0">
                  <a:pos x="18" y="169"/>
                </a:cxn>
                <a:cxn ang="0">
                  <a:pos x="20" y="175"/>
                </a:cxn>
                <a:cxn ang="0">
                  <a:pos x="34" y="171"/>
                </a:cxn>
                <a:cxn ang="0">
                  <a:pos x="58" y="169"/>
                </a:cxn>
                <a:cxn ang="0">
                  <a:pos x="92" y="171"/>
                </a:cxn>
                <a:cxn ang="0">
                  <a:pos x="110" y="169"/>
                </a:cxn>
                <a:cxn ang="0">
                  <a:pos x="122" y="165"/>
                </a:cxn>
                <a:cxn ang="0">
                  <a:pos x="128" y="141"/>
                </a:cxn>
                <a:cxn ang="0">
                  <a:pos x="146" y="133"/>
                </a:cxn>
                <a:cxn ang="0">
                  <a:pos x="110" y="109"/>
                </a:cxn>
                <a:cxn ang="0">
                  <a:pos x="88" y="83"/>
                </a:cxn>
                <a:cxn ang="0">
                  <a:pos x="82" y="69"/>
                </a:cxn>
                <a:cxn ang="0">
                  <a:pos x="64" y="61"/>
                </a:cxn>
                <a:cxn ang="0">
                  <a:pos x="86" y="45"/>
                </a:cxn>
                <a:cxn ang="0">
                  <a:pos x="64" y="31"/>
                </a:cxn>
                <a:cxn ang="0">
                  <a:pos x="70" y="13"/>
                </a:cxn>
                <a:cxn ang="0">
                  <a:pos x="46" y="1"/>
                </a:cxn>
                <a:cxn ang="0">
                  <a:pos x="30" y="9"/>
                </a:cxn>
                <a:cxn ang="0">
                  <a:pos x="24" y="19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48"/>
            <p:cNvSpPr/>
            <p:nvPr/>
          </p:nvSpPr>
          <p:spPr bwMode="invGray">
            <a:xfrm>
              <a:off x="2413" y="2359"/>
              <a:ext cx="69" cy="68"/>
            </a:xfrm>
            <a:custGeom>
              <a:avLst/>
              <a:gdLst/>
              <a:ahLst/>
              <a:cxnLst>
                <a:cxn ang="0">
                  <a:pos x="58" y="6"/>
                </a:cxn>
                <a:cxn ang="0">
                  <a:pos x="82" y="8"/>
                </a:cxn>
                <a:cxn ang="0">
                  <a:pos x="92" y="26"/>
                </a:cxn>
                <a:cxn ang="0">
                  <a:pos x="78" y="48"/>
                </a:cxn>
                <a:cxn ang="0">
                  <a:pos x="46" y="76"/>
                </a:cxn>
                <a:cxn ang="0">
                  <a:pos x="18" y="92"/>
                </a:cxn>
                <a:cxn ang="0">
                  <a:pos x="8" y="72"/>
                </a:cxn>
                <a:cxn ang="0">
                  <a:pos x="20" y="64"/>
                </a:cxn>
                <a:cxn ang="0">
                  <a:pos x="14" y="46"/>
                </a:cxn>
                <a:cxn ang="0">
                  <a:pos x="40" y="28"/>
                </a:cxn>
                <a:cxn ang="0">
                  <a:pos x="58" y="6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Freeform 49"/>
            <p:cNvSpPr/>
            <p:nvPr/>
          </p:nvSpPr>
          <p:spPr bwMode="invGray">
            <a:xfrm>
              <a:off x="4099" y="3502"/>
              <a:ext cx="474" cy="495"/>
            </a:xfrm>
            <a:custGeom>
              <a:avLst/>
              <a:gdLst/>
              <a:ahLst/>
              <a:cxnLst>
                <a:cxn ang="0">
                  <a:pos x="212" y="11"/>
                </a:cxn>
                <a:cxn ang="0">
                  <a:pos x="176" y="19"/>
                </a:cxn>
                <a:cxn ang="0">
                  <a:pos x="144" y="51"/>
                </a:cxn>
                <a:cxn ang="0">
                  <a:pos x="104" y="59"/>
                </a:cxn>
                <a:cxn ang="0">
                  <a:pos x="84" y="75"/>
                </a:cxn>
                <a:cxn ang="0">
                  <a:pos x="68" y="115"/>
                </a:cxn>
                <a:cxn ang="0">
                  <a:pos x="36" y="167"/>
                </a:cxn>
                <a:cxn ang="0">
                  <a:pos x="0" y="179"/>
                </a:cxn>
                <a:cxn ang="0">
                  <a:pos x="72" y="323"/>
                </a:cxn>
                <a:cxn ang="0">
                  <a:pos x="120" y="427"/>
                </a:cxn>
                <a:cxn ang="0">
                  <a:pos x="144" y="443"/>
                </a:cxn>
                <a:cxn ang="0">
                  <a:pos x="168" y="451"/>
                </a:cxn>
                <a:cxn ang="0">
                  <a:pos x="228" y="431"/>
                </a:cxn>
                <a:cxn ang="0">
                  <a:pos x="252" y="423"/>
                </a:cxn>
                <a:cxn ang="0">
                  <a:pos x="300" y="451"/>
                </a:cxn>
                <a:cxn ang="0">
                  <a:pos x="324" y="527"/>
                </a:cxn>
                <a:cxn ang="0">
                  <a:pos x="336" y="523"/>
                </a:cxn>
                <a:cxn ang="0">
                  <a:pos x="344" y="511"/>
                </a:cxn>
                <a:cxn ang="0">
                  <a:pos x="368" y="547"/>
                </a:cxn>
                <a:cxn ang="0">
                  <a:pos x="404" y="571"/>
                </a:cxn>
                <a:cxn ang="0">
                  <a:pos x="436" y="603"/>
                </a:cxn>
                <a:cxn ang="0">
                  <a:pos x="444" y="615"/>
                </a:cxn>
                <a:cxn ang="0">
                  <a:pos x="456" y="623"/>
                </a:cxn>
                <a:cxn ang="0">
                  <a:pos x="484" y="655"/>
                </a:cxn>
                <a:cxn ang="0">
                  <a:pos x="492" y="631"/>
                </a:cxn>
                <a:cxn ang="0">
                  <a:pos x="540" y="659"/>
                </a:cxn>
                <a:cxn ang="0">
                  <a:pos x="588" y="655"/>
                </a:cxn>
                <a:cxn ang="0">
                  <a:pos x="616" y="531"/>
                </a:cxn>
                <a:cxn ang="0">
                  <a:pos x="632" y="463"/>
                </a:cxn>
                <a:cxn ang="0">
                  <a:pos x="620" y="367"/>
                </a:cxn>
                <a:cxn ang="0">
                  <a:pos x="536" y="271"/>
                </a:cxn>
                <a:cxn ang="0">
                  <a:pos x="528" y="235"/>
                </a:cxn>
                <a:cxn ang="0">
                  <a:pos x="460" y="179"/>
                </a:cxn>
                <a:cxn ang="0">
                  <a:pos x="472" y="155"/>
                </a:cxn>
                <a:cxn ang="0">
                  <a:pos x="456" y="131"/>
                </a:cxn>
                <a:cxn ang="0">
                  <a:pos x="416" y="79"/>
                </a:cxn>
                <a:cxn ang="0">
                  <a:pos x="392" y="31"/>
                </a:cxn>
                <a:cxn ang="0">
                  <a:pos x="388" y="19"/>
                </a:cxn>
                <a:cxn ang="0">
                  <a:pos x="364" y="151"/>
                </a:cxn>
                <a:cxn ang="0">
                  <a:pos x="324" y="115"/>
                </a:cxn>
                <a:cxn ang="0">
                  <a:pos x="292" y="111"/>
                </a:cxn>
                <a:cxn ang="0">
                  <a:pos x="272" y="87"/>
                </a:cxn>
                <a:cxn ang="0">
                  <a:pos x="264" y="63"/>
                </a:cxn>
                <a:cxn ang="0">
                  <a:pos x="276" y="55"/>
                </a:cxn>
                <a:cxn ang="0">
                  <a:pos x="240" y="19"/>
                </a:cxn>
                <a:cxn ang="0">
                  <a:pos x="216" y="11"/>
                </a:cxn>
                <a:cxn ang="0">
                  <a:pos x="204" y="7"/>
                </a:cxn>
                <a:cxn ang="0">
                  <a:pos x="212" y="11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Freeform 50"/>
            <p:cNvSpPr/>
            <p:nvPr/>
          </p:nvSpPr>
          <p:spPr bwMode="invGray">
            <a:xfrm>
              <a:off x="4246" y="3241"/>
              <a:ext cx="319" cy="210"/>
            </a:xfrm>
            <a:custGeom>
              <a:avLst/>
              <a:gdLst/>
              <a:ahLst/>
              <a:cxnLst>
                <a:cxn ang="0">
                  <a:pos x="84" y="60"/>
                </a:cxn>
                <a:cxn ang="0">
                  <a:pos x="68" y="36"/>
                </a:cxn>
                <a:cxn ang="0">
                  <a:pos x="64" y="16"/>
                </a:cxn>
                <a:cxn ang="0">
                  <a:pos x="52" y="12"/>
                </a:cxn>
                <a:cxn ang="0">
                  <a:pos x="16" y="16"/>
                </a:cxn>
                <a:cxn ang="0">
                  <a:pos x="44" y="40"/>
                </a:cxn>
                <a:cxn ang="0">
                  <a:pos x="48" y="52"/>
                </a:cxn>
                <a:cxn ang="0">
                  <a:pos x="24" y="68"/>
                </a:cxn>
                <a:cxn ang="0">
                  <a:pos x="88" y="92"/>
                </a:cxn>
                <a:cxn ang="0">
                  <a:pos x="124" y="112"/>
                </a:cxn>
                <a:cxn ang="0">
                  <a:pos x="128" y="124"/>
                </a:cxn>
                <a:cxn ang="0">
                  <a:pos x="140" y="132"/>
                </a:cxn>
                <a:cxn ang="0">
                  <a:pos x="148" y="156"/>
                </a:cxn>
                <a:cxn ang="0">
                  <a:pos x="132" y="196"/>
                </a:cxn>
                <a:cxn ang="0">
                  <a:pos x="180" y="188"/>
                </a:cxn>
                <a:cxn ang="0">
                  <a:pos x="192" y="216"/>
                </a:cxn>
                <a:cxn ang="0">
                  <a:pos x="216" y="224"/>
                </a:cxn>
                <a:cxn ang="0">
                  <a:pos x="228" y="228"/>
                </a:cxn>
                <a:cxn ang="0">
                  <a:pos x="252" y="224"/>
                </a:cxn>
                <a:cxn ang="0">
                  <a:pos x="276" y="196"/>
                </a:cxn>
                <a:cxn ang="0">
                  <a:pos x="336" y="252"/>
                </a:cxn>
                <a:cxn ang="0">
                  <a:pos x="364" y="280"/>
                </a:cxn>
                <a:cxn ang="0">
                  <a:pos x="360" y="224"/>
                </a:cxn>
                <a:cxn ang="0">
                  <a:pos x="336" y="200"/>
                </a:cxn>
                <a:cxn ang="0">
                  <a:pos x="372" y="168"/>
                </a:cxn>
                <a:cxn ang="0">
                  <a:pos x="408" y="156"/>
                </a:cxn>
                <a:cxn ang="0">
                  <a:pos x="420" y="152"/>
                </a:cxn>
                <a:cxn ang="0">
                  <a:pos x="424" y="140"/>
                </a:cxn>
                <a:cxn ang="0">
                  <a:pos x="356" y="148"/>
                </a:cxn>
                <a:cxn ang="0">
                  <a:pos x="304" y="140"/>
                </a:cxn>
                <a:cxn ang="0">
                  <a:pos x="300" y="128"/>
                </a:cxn>
                <a:cxn ang="0">
                  <a:pos x="292" y="116"/>
                </a:cxn>
                <a:cxn ang="0">
                  <a:pos x="220" y="80"/>
                </a:cxn>
                <a:cxn ang="0">
                  <a:pos x="160" y="60"/>
                </a:cxn>
                <a:cxn ang="0">
                  <a:pos x="136" y="52"/>
                </a:cxn>
                <a:cxn ang="0">
                  <a:pos x="80" y="52"/>
                </a:cxn>
                <a:cxn ang="0">
                  <a:pos x="68" y="32"/>
                </a:cxn>
                <a:cxn ang="0">
                  <a:pos x="68" y="0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7" name="Freeform 51"/>
            <p:cNvSpPr/>
            <p:nvPr/>
          </p:nvSpPr>
          <p:spPr bwMode="invGray">
            <a:xfrm>
              <a:off x="4255" y="3243"/>
              <a:ext cx="311" cy="211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0" y="37"/>
                </a:cxn>
                <a:cxn ang="0">
                  <a:pos x="28" y="49"/>
                </a:cxn>
                <a:cxn ang="0">
                  <a:pos x="84" y="89"/>
                </a:cxn>
                <a:cxn ang="0">
                  <a:pos x="120" y="113"/>
                </a:cxn>
                <a:cxn ang="0">
                  <a:pos x="132" y="121"/>
                </a:cxn>
                <a:cxn ang="0">
                  <a:pos x="136" y="169"/>
                </a:cxn>
                <a:cxn ang="0">
                  <a:pos x="116" y="201"/>
                </a:cxn>
                <a:cxn ang="0">
                  <a:pos x="136" y="197"/>
                </a:cxn>
                <a:cxn ang="0">
                  <a:pos x="148" y="189"/>
                </a:cxn>
                <a:cxn ang="0">
                  <a:pos x="160" y="201"/>
                </a:cxn>
                <a:cxn ang="0">
                  <a:pos x="184" y="217"/>
                </a:cxn>
                <a:cxn ang="0">
                  <a:pos x="208" y="233"/>
                </a:cxn>
                <a:cxn ang="0">
                  <a:pos x="240" y="221"/>
                </a:cxn>
                <a:cxn ang="0">
                  <a:pos x="248" y="197"/>
                </a:cxn>
                <a:cxn ang="0">
                  <a:pos x="268" y="201"/>
                </a:cxn>
                <a:cxn ang="0">
                  <a:pos x="292" y="209"/>
                </a:cxn>
                <a:cxn ang="0">
                  <a:pos x="340" y="281"/>
                </a:cxn>
                <a:cxn ang="0">
                  <a:pos x="356" y="277"/>
                </a:cxn>
                <a:cxn ang="0">
                  <a:pos x="352" y="253"/>
                </a:cxn>
                <a:cxn ang="0">
                  <a:pos x="316" y="197"/>
                </a:cxn>
                <a:cxn ang="0">
                  <a:pos x="360" y="173"/>
                </a:cxn>
                <a:cxn ang="0">
                  <a:pos x="408" y="145"/>
                </a:cxn>
                <a:cxn ang="0">
                  <a:pos x="409" y="120"/>
                </a:cxn>
                <a:cxn ang="0">
                  <a:pos x="367" y="138"/>
                </a:cxn>
                <a:cxn ang="0">
                  <a:pos x="308" y="137"/>
                </a:cxn>
                <a:cxn ang="0">
                  <a:pos x="264" y="97"/>
                </a:cxn>
                <a:cxn ang="0">
                  <a:pos x="180" y="61"/>
                </a:cxn>
                <a:cxn ang="0">
                  <a:pos x="132" y="33"/>
                </a:cxn>
                <a:cxn ang="0">
                  <a:pos x="92" y="41"/>
                </a:cxn>
                <a:cxn ang="0">
                  <a:pos x="76" y="57"/>
                </a:cxn>
                <a:cxn ang="0">
                  <a:pos x="56" y="17"/>
                </a:cxn>
                <a:cxn ang="0">
                  <a:pos x="0" y="1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8" name="Freeform 52"/>
            <p:cNvSpPr/>
            <p:nvPr/>
          </p:nvSpPr>
          <p:spPr bwMode="invGray">
            <a:xfrm>
              <a:off x="4485" y="4013"/>
              <a:ext cx="45" cy="58"/>
            </a:xfrm>
            <a:custGeom>
              <a:avLst/>
              <a:gdLst/>
              <a:ahLst/>
              <a:cxnLst>
                <a:cxn ang="0">
                  <a:pos x="32" y="18"/>
                </a:cxn>
                <a:cxn ang="0">
                  <a:pos x="0" y="18"/>
                </a:cxn>
                <a:cxn ang="0">
                  <a:pos x="20" y="42"/>
                </a:cxn>
                <a:cxn ang="0">
                  <a:pos x="28" y="66"/>
                </a:cxn>
                <a:cxn ang="0">
                  <a:pos x="32" y="78"/>
                </a:cxn>
                <a:cxn ang="0">
                  <a:pos x="60" y="50"/>
                </a:cxn>
                <a:cxn ang="0">
                  <a:pos x="32" y="18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Freeform 53"/>
            <p:cNvSpPr/>
            <p:nvPr/>
          </p:nvSpPr>
          <p:spPr bwMode="invGray">
            <a:xfrm>
              <a:off x="4621" y="3923"/>
              <a:ext cx="164" cy="85"/>
            </a:xfrm>
            <a:custGeom>
              <a:avLst/>
              <a:gdLst/>
              <a:ahLst/>
              <a:cxnLst>
                <a:cxn ang="0">
                  <a:pos x="47" y="73"/>
                </a:cxn>
                <a:cxn ang="0">
                  <a:pos x="39" y="61"/>
                </a:cxn>
                <a:cxn ang="0">
                  <a:pos x="15" y="69"/>
                </a:cxn>
                <a:cxn ang="0">
                  <a:pos x="39" y="113"/>
                </a:cxn>
                <a:cxn ang="0">
                  <a:pos x="123" y="89"/>
                </a:cxn>
                <a:cxn ang="0">
                  <a:pos x="147" y="73"/>
                </a:cxn>
                <a:cxn ang="0">
                  <a:pos x="171" y="65"/>
                </a:cxn>
                <a:cxn ang="0">
                  <a:pos x="219" y="19"/>
                </a:cxn>
                <a:cxn ang="0">
                  <a:pos x="210" y="0"/>
                </a:cxn>
                <a:cxn ang="0">
                  <a:pos x="179" y="17"/>
                </a:cxn>
                <a:cxn ang="0">
                  <a:pos x="107" y="41"/>
                </a:cxn>
                <a:cxn ang="0">
                  <a:pos x="83" y="45"/>
                </a:cxn>
                <a:cxn ang="0">
                  <a:pos x="59" y="53"/>
                </a:cxn>
                <a:cxn ang="0">
                  <a:pos x="47" y="73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Freeform 54"/>
            <p:cNvSpPr/>
            <p:nvPr/>
          </p:nvSpPr>
          <p:spPr bwMode="invGray">
            <a:xfrm>
              <a:off x="4791" y="3873"/>
              <a:ext cx="104" cy="92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8" y="84"/>
                </a:cxn>
                <a:cxn ang="0">
                  <a:pos x="0" y="108"/>
                </a:cxn>
                <a:cxn ang="0">
                  <a:pos x="36" y="116"/>
                </a:cxn>
                <a:cxn ang="0">
                  <a:pos x="52" y="96"/>
                </a:cxn>
                <a:cxn ang="0">
                  <a:pos x="124" y="68"/>
                </a:cxn>
                <a:cxn ang="0">
                  <a:pos x="136" y="44"/>
                </a:cxn>
                <a:cxn ang="0">
                  <a:pos x="112" y="28"/>
                </a:cxn>
                <a:cxn ang="0">
                  <a:pos x="100" y="20"/>
                </a:cxn>
                <a:cxn ang="0">
                  <a:pos x="64" y="12"/>
                </a:cxn>
                <a:cxn ang="0">
                  <a:pos x="52" y="36"/>
                </a:cxn>
                <a:cxn ang="0">
                  <a:pos x="12" y="60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1" name="Freeform 55"/>
            <p:cNvSpPr/>
            <p:nvPr/>
          </p:nvSpPr>
          <p:spPr bwMode="invGray">
            <a:xfrm>
              <a:off x="4846" y="3832"/>
              <a:ext cx="37" cy="26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8" y="11"/>
                </a:cxn>
                <a:cxn ang="0">
                  <a:pos x="24" y="35"/>
                </a:cxn>
                <a:cxn ang="0">
                  <a:pos x="39" y="26"/>
                </a:cxn>
                <a:cxn ang="0">
                  <a:pos x="29" y="0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2" name="Freeform 56"/>
            <p:cNvSpPr/>
            <p:nvPr/>
          </p:nvSpPr>
          <p:spPr bwMode="invGray">
            <a:xfrm>
              <a:off x="3123" y="3346"/>
              <a:ext cx="123" cy="201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04" y="28"/>
                </a:cxn>
                <a:cxn ang="0">
                  <a:pos x="88" y="64"/>
                </a:cxn>
                <a:cxn ang="0">
                  <a:pos x="36" y="84"/>
                </a:cxn>
                <a:cxn ang="0">
                  <a:pos x="28" y="96"/>
                </a:cxn>
                <a:cxn ang="0">
                  <a:pos x="16" y="100"/>
                </a:cxn>
                <a:cxn ang="0">
                  <a:pos x="20" y="132"/>
                </a:cxn>
                <a:cxn ang="0">
                  <a:pos x="28" y="156"/>
                </a:cxn>
                <a:cxn ang="0">
                  <a:pos x="0" y="200"/>
                </a:cxn>
                <a:cxn ang="0">
                  <a:pos x="28" y="260"/>
                </a:cxn>
                <a:cxn ang="0">
                  <a:pos x="52" y="268"/>
                </a:cxn>
                <a:cxn ang="0">
                  <a:pos x="88" y="216"/>
                </a:cxn>
                <a:cxn ang="0">
                  <a:pos x="104" y="192"/>
                </a:cxn>
                <a:cxn ang="0">
                  <a:pos x="128" y="116"/>
                </a:cxn>
                <a:cxn ang="0">
                  <a:pos x="140" y="76"/>
                </a:cxn>
                <a:cxn ang="0">
                  <a:pos x="164" y="72"/>
                </a:cxn>
                <a:cxn ang="0">
                  <a:pos x="128" y="0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Freeform 57"/>
            <p:cNvSpPr/>
            <p:nvPr/>
          </p:nvSpPr>
          <p:spPr bwMode="invGray">
            <a:xfrm>
              <a:off x="3655" y="3034"/>
              <a:ext cx="49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5" y="60"/>
                </a:cxn>
                <a:cxn ang="0">
                  <a:pos x="29" y="76"/>
                </a:cxn>
                <a:cxn ang="0">
                  <a:pos x="41" y="80"/>
                </a:cxn>
                <a:cxn ang="0">
                  <a:pos x="57" y="76"/>
                </a:cxn>
                <a:cxn ang="0">
                  <a:pos x="29" y="0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Freeform 58"/>
            <p:cNvSpPr/>
            <p:nvPr/>
          </p:nvSpPr>
          <p:spPr bwMode="invGray">
            <a:xfrm>
              <a:off x="3988" y="3100"/>
              <a:ext cx="111" cy="18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60" y="84"/>
                </a:cxn>
                <a:cxn ang="0">
                  <a:pos x="36" y="92"/>
                </a:cxn>
                <a:cxn ang="0">
                  <a:pos x="12" y="108"/>
                </a:cxn>
                <a:cxn ang="0">
                  <a:pos x="40" y="188"/>
                </a:cxn>
                <a:cxn ang="0">
                  <a:pos x="52" y="224"/>
                </a:cxn>
                <a:cxn ang="0">
                  <a:pos x="60" y="236"/>
                </a:cxn>
                <a:cxn ang="0">
                  <a:pos x="84" y="244"/>
                </a:cxn>
                <a:cxn ang="0">
                  <a:pos x="96" y="196"/>
                </a:cxn>
                <a:cxn ang="0">
                  <a:pos x="124" y="168"/>
                </a:cxn>
                <a:cxn ang="0">
                  <a:pos x="112" y="68"/>
                </a:cxn>
                <a:cxn ang="0">
                  <a:pos x="140" y="48"/>
                </a:cxn>
                <a:cxn ang="0">
                  <a:pos x="112" y="20"/>
                </a:cxn>
                <a:cxn ang="0">
                  <a:pos x="96" y="0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Freeform 59"/>
            <p:cNvSpPr/>
            <p:nvPr/>
          </p:nvSpPr>
          <p:spPr bwMode="invGray">
            <a:xfrm>
              <a:off x="3894" y="3043"/>
              <a:ext cx="72" cy="137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51" y="35"/>
                </a:cxn>
                <a:cxn ang="0">
                  <a:pos x="60" y="62"/>
                </a:cxn>
                <a:cxn ang="0">
                  <a:pos x="62" y="92"/>
                </a:cxn>
                <a:cxn ang="0">
                  <a:pos x="68" y="105"/>
                </a:cxn>
                <a:cxn ang="0">
                  <a:pos x="71" y="126"/>
                </a:cxn>
                <a:cxn ang="0">
                  <a:pos x="57" y="93"/>
                </a:cxn>
                <a:cxn ang="0">
                  <a:pos x="35" y="78"/>
                </a:cxn>
                <a:cxn ang="0">
                  <a:pos x="5" y="83"/>
                </a:cxn>
                <a:cxn ang="0">
                  <a:pos x="8" y="102"/>
                </a:cxn>
                <a:cxn ang="0">
                  <a:pos x="41" y="114"/>
                </a:cxn>
                <a:cxn ang="0">
                  <a:pos x="57" y="135"/>
                </a:cxn>
                <a:cxn ang="0">
                  <a:pos x="71" y="135"/>
                </a:cxn>
                <a:cxn ang="0">
                  <a:pos x="78" y="150"/>
                </a:cxn>
                <a:cxn ang="0">
                  <a:pos x="96" y="179"/>
                </a:cxn>
                <a:cxn ang="0">
                  <a:pos x="81" y="126"/>
                </a:cxn>
                <a:cxn ang="0">
                  <a:pos x="80" y="93"/>
                </a:cxn>
                <a:cxn ang="0">
                  <a:pos x="71" y="63"/>
                </a:cxn>
                <a:cxn ang="0">
                  <a:pos x="63" y="41"/>
                </a:cxn>
                <a:cxn ang="0">
                  <a:pos x="57" y="20"/>
                </a:cxn>
                <a:cxn ang="0">
                  <a:pos x="48" y="2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6" name="Freeform 60"/>
            <p:cNvSpPr/>
            <p:nvPr/>
          </p:nvSpPr>
          <p:spPr bwMode="invGray">
            <a:xfrm>
              <a:off x="3943" y="3153"/>
              <a:ext cx="40" cy="13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5"/>
                </a:cxn>
                <a:cxn ang="0">
                  <a:pos x="9" y="54"/>
                </a:cxn>
                <a:cxn ang="0">
                  <a:pos x="18" y="94"/>
                </a:cxn>
                <a:cxn ang="0">
                  <a:pos x="34" y="129"/>
                </a:cxn>
                <a:cxn ang="0">
                  <a:pos x="54" y="175"/>
                </a:cxn>
                <a:cxn ang="0">
                  <a:pos x="40" y="115"/>
                </a:cxn>
                <a:cxn ang="0">
                  <a:pos x="34" y="93"/>
                </a:cxn>
                <a:cxn ang="0">
                  <a:pos x="28" y="61"/>
                </a:cxn>
                <a:cxn ang="0">
                  <a:pos x="25" y="46"/>
                </a:cxn>
                <a:cxn ang="0">
                  <a:pos x="16" y="37"/>
                </a:cxn>
                <a:cxn ang="0">
                  <a:pos x="6" y="0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Freeform 61"/>
            <p:cNvSpPr/>
            <p:nvPr/>
          </p:nvSpPr>
          <p:spPr bwMode="invGray">
            <a:xfrm>
              <a:off x="3988" y="3290"/>
              <a:ext cx="65" cy="5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34"/>
                </a:cxn>
                <a:cxn ang="0">
                  <a:pos x="23" y="43"/>
                </a:cxn>
                <a:cxn ang="0">
                  <a:pos x="48" y="49"/>
                </a:cxn>
                <a:cxn ang="0">
                  <a:pos x="62" y="57"/>
                </a:cxn>
                <a:cxn ang="0">
                  <a:pos x="74" y="66"/>
                </a:cxn>
                <a:cxn ang="0">
                  <a:pos x="86" y="69"/>
                </a:cxn>
                <a:cxn ang="0">
                  <a:pos x="72" y="39"/>
                </a:cxn>
                <a:cxn ang="0">
                  <a:pos x="63" y="22"/>
                </a:cxn>
                <a:cxn ang="0">
                  <a:pos x="36" y="24"/>
                </a:cxn>
                <a:cxn ang="0">
                  <a:pos x="24" y="19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8" name="Freeform 62"/>
            <p:cNvSpPr/>
            <p:nvPr/>
          </p:nvSpPr>
          <p:spPr bwMode="invGray">
            <a:xfrm>
              <a:off x="4092" y="3195"/>
              <a:ext cx="83" cy="11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75" y="10"/>
                </a:cxn>
                <a:cxn ang="0">
                  <a:pos x="23" y="15"/>
                </a:cxn>
                <a:cxn ang="0">
                  <a:pos x="14" y="33"/>
                </a:cxn>
                <a:cxn ang="0">
                  <a:pos x="11" y="61"/>
                </a:cxn>
                <a:cxn ang="0">
                  <a:pos x="14" y="75"/>
                </a:cxn>
                <a:cxn ang="0">
                  <a:pos x="3" y="88"/>
                </a:cxn>
                <a:cxn ang="0">
                  <a:pos x="14" y="109"/>
                </a:cxn>
                <a:cxn ang="0">
                  <a:pos x="23" y="124"/>
                </a:cxn>
                <a:cxn ang="0">
                  <a:pos x="15" y="144"/>
                </a:cxn>
                <a:cxn ang="0">
                  <a:pos x="24" y="156"/>
                </a:cxn>
                <a:cxn ang="0">
                  <a:pos x="42" y="144"/>
                </a:cxn>
                <a:cxn ang="0">
                  <a:pos x="50" y="93"/>
                </a:cxn>
                <a:cxn ang="0">
                  <a:pos x="56" y="126"/>
                </a:cxn>
                <a:cxn ang="0">
                  <a:pos x="65" y="145"/>
                </a:cxn>
                <a:cxn ang="0">
                  <a:pos x="62" y="112"/>
                </a:cxn>
                <a:cxn ang="0">
                  <a:pos x="72" y="73"/>
                </a:cxn>
                <a:cxn ang="0">
                  <a:pos x="69" y="51"/>
                </a:cxn>
                <a:cxn ang="0">
                  <a:pos x="54" y="60"/>
                </a:cxn>
                <a:cxn ang="0">
                  <a:pos x="35" y="54"/>
                </a:cxn>
                <a:cxn ang="0">
                  <a:pos x="41" y="36"/>
                </a:cxn>
                <a:cxn ang="0">
                  <a:pos x="62" y="34"/>
                </a:cxn>
                <a:cxn ang="0">
                  <a:pos x="78" y="39"/>
                </a:cxn>
                <a:cxn ang="0">
                  <a:pos x="98" y="30"/>
                </a:cxn>
                <a:cxn ang="0">
                  <a:pos x="111" y="13"/>
                </a:cxn>
                <a:cxn ang="0">
                  <a:pos x="98" y="0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9" name="Freeform 63"/>
            <p:cNvSpPr/>
            <p:nvPr/>
          </p:nvSpPr>
          <p:spPr bwMode="invGray">
            <a:xfrm>
              <a:off x="4064" y="2777"/>
              <a:ext cx="22" cy="7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6"/>
                </a:cxn>
                <a:cxn ang="0">
                  <a:pos x="6" y="37"/>
                </a:cxn>
                <a:cxn ang="0">
                  <a:pos x="1" y="61"/>
                </a:cxn>
                <a:cxn ang="0">
                  <a:pos x="16" y="94"/>
                </a:cxn>
                <a:cxn ang="0">
                  <a:pos x="30" y="82"/>
                </a:cxn>
                <a:cxn ang="0">
                  <a:pos x="22" y="61"/>
                </a:cxn>
                <a:cxn ang="0">
                  <a:pos x="12" y="0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0" name="Freeform 64"/>
            <p:cNvSpPr/>
            <p:nvPr/>
          </p:nvSpPr>
          <p:spPr bwMode="invGray">
            <a:xfrm>
              <a:off x="4078" y="2896"/>
              <a:ext cx="61" cy="11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0" y="20"/>
                </a:cxn>
                <a:cxn ang="0">
                  <a:pos x="8" y="49"/>
                </a:cxn>
                <a:cxn ang="0">
                  <a:pos x="6" y="107"/>
                </a:cxn>
                <a:cxn ang="0">
                  <a:pos x="17" y="103"/>
                </a:cxn>
                <a:cxn ang="0">
                  <a:pos x="20" y="115"/>
                </a:cxn>
                <a:cxn ang="0">
                  <a:pos x="29" y="122"/>
                </a:cxn>
                <a:cxn ang="0">
                  <a:pos x="38" y="140"/>
                </a:cxn>
                <a:cxn ang="0">
                  <a:pos x="48" y="128"/>
                </a:cxn>
                <a:cxn ang="0">
                  <a:pos x="65" y="134"/>
                </a:cxn>
                <a:cxn ang="0">
                  <a:pos x="63" y="109"/>
                </a:cxn>
                <a:cxn ang="0">
                  <a:pos x="48" y="104"/>
                </a:cxn>
                <a:cxn ang="0">
                  <a:pos x="39" y="91"/>
                </a:cxn>
                <a:cxn ang="0">
                  <a:pos x="33" y="73"/>
                </a:cxn>
                <a:cxn ang="0">
                  <a:pos x="41" y="53"/>
                </a:cxn>
                <a:cxn ang="0">
                  <a:pos x="35" y="35"/>
                </a:cxn>
                <a:cxn ang="0">
                  <a:pos x="42" y="20"/>
                </a:cxn>
                <a:cxn ang="0">
                  <a:pos x="29" y="4"/>
                </a:cxn>
                <a:cxn ang="0">
                  <a:pos x="18" y="7"/>
                </a:cxn>
                <a:cxn ang="0">
                  <a:pos x="12" y="2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Freeform 65"/>
            <p:cNvSpPr/>
            <p:nvPr/>
          </p:nvSpPr>
          <p:spPr bwMode="invGray">
            <a:xfrm>
              <a:off x="4121" y="3052"/>
              <a:ext cx="64" cy="7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44" y="18"/>
                </a:cxn>
                <a:cxn ang="0">
                  <a:pos x="32" y="30"/>
                </a:cxn>
                <a:cxn ang="0">
                  <a:pos x="16" y="35"/>
                </a:cxn>
                <a:cxn ang="0">
                  <a:pos x="8" y="48"/>
                </a:cxn>
                <a:cxn ang="0">
                  <a:pos x="4" y="74"/>
                </a:cxn>
                <a:cxn ang="0">
                  <a:pos x="13" y="71"/>
                </a:cxn>
                <a:cxn ang="0">
                  <a:pos x="25" y="62"/>
                </a:cxn>
                <a:cxn ang="0">
                  <a:pos x="34" y="69"/>
                </a:cxn>
                <a:cxn ang="0">
                  <a:pos x="58" y="99"/>
                </a:cxn>
                <a:cxn ang="0">
                  <a:pos x="71" y="72"/>
                </a:cxn>
                <a:cxn ang="0">
                  <a:pos x="85" y="68"/>
                </a:cxn>
                <a:cxn ang="0">
                  <a:pos x="74" y="39"/>
                </a:cxn>
                <a:cxn ang="0">
                  <a:pos x="52" y="0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2" name="Freeform 66"/>
            <p:cNvSpPr/>
            <p:nvPr/>
          </p:nvSpPr>
          <p:spPr bwMode="invGray">
            <a:xfrm>
              <a:off x="4197" y="3193"/>
              <a:ext cx="29" cy="49"/>
            </a:xfrm>
            <a:custGeom>
              <a:avLst/>
              <a:gdLst/>
              <a:ahLst/>
              <a:cxnLst>
                <a:cxn ang="0">
                  <a:pos x="6" y="27"/>
                </a:cxn>
                <a:cxn ang="0">
                  <a:pos x="26" y="66"/>
                </a:cxn>
                <a:cxn ang="0">
                  <a:pos x="30" y="52"/>
                </a:cxn>
                <a:cxn ang="0">
                  <a:pos x="38" y="40"/>
                </a:cxn>
                <a:cxn ang="0">
                  <a:pos x="30" y="25"/>
                </a:cxn>
                <a:cxn ang="0">
                  <a:pos x="20" y="13"/>
                </a:cxn>
                <a:cxn ang="0">
                  <a:pos x="11" y="1"/>
                </a:cxn>
                <a:cxn ang="0">
                  <a:pos x="2" y="12"/>
                </a:cxn>
                <a:cxn ang="0">
                  <a:pos x="6" y="2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3" name="Freeform 67"/>
            <p:cNvSpPr/>
            <p:nvPr/>
          </p:nvSpPr>
          <p:spPr bwMode="invGray">
            <a:xfrm>
              <a:off x="4181" y="3275"/>
              <a:ext cx="18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  <a:cxn ang="0">
                  <a:pos x="24" y="11"/>
                </a:cxn>
                <a:cxn ang="0">
                  <a:pos x="0" y="0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4" name="Freeform 68"/>
            <p:cNvSpPr/>
            <p:nvPr/>
          </p:nvSpPr>
          <p:spPr bwMode="invGray">
            <a:xfrm>
              <a:off x="4208" y="3265"/>
              <a:ext cx="45" cy="3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8"/>
                </a:cxn>
                <a:cxn ang="0">
                  <a:pos x="28" y="33"/>
                </a:cxn>
                <a:cxn ang="0">
                  <a:pos x="42" y="46"/>
                </a:cxn>
                <a:cxn ang="0">
                  <a:pos x="60" y="42"/>
                </a:cxn>
                <a:cxn ang="0">
                  <a:pos x="49" y="24"/>
                </a:cxn>
                <a:cxn ang="0">
                  <a:pos x="28" y="3"/>
                </a:cxn>
                <a:cxn ang="0">
                  <a:pos x="19" y="16"/>
                </a:cxn>
                <a:cxn ang="0">
                  <a:pos x="9" y="0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5" name="Freeform 69"/>
            <p:cNvSpPr/>
            <p:nvPr/>
          </p:nvSpPr>
          <p:spPr bwMode="invGray">
            <a:xfrm>
              <a:off x="4277" y="3335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6" name="Freeform 70"/>
            <p:cNvSpPr/>
            <p:nvPr/>
          </p:nvSpPr>
          <p:spPr bwMode="invGray">
            <a:xfrm>
              <a:off x="4544" y="3293"/>
              <a:ext cx="46" cy="4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"/>
                </a:cxn>
                <a:cxn ang="0">
                  <a:pos x="24" y="35"/>
                </a:cxn>
                <a:cxn ang="0">
                  <a:pos x="36" y="54"/>
                </a:cxn>
                <a:cxn ang="0">
                  <a:pos x="46" y="63"/>
                </a:cxn>
                <a:cxn ang="0">
                  <a:pos x="61" y="56"/>
                </a:cxn>
                <a:cxn ang="0">
                  <a:pos x="33" y="17"/>
                </a:cxn>
                <a:cxn ang="0">
                  <a:pos x="7" y="0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7" name="Freeform 71"/>
            <p:cNvSpPr/>
            <p:nvPr/>
          </p:nvSpPr>
          <p:spPr bwMode="invGray">
            <a:xfrm>
              <a:off x="4147" y="3352"/>
              <a:ext cx="46" cy="50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30" y="34"/>
                </a:cxn>
                <a:cxn ang="0">
                  <a:pos x="16" y="43"/>
                </a:cxn>
                <a:cxn ang="0">
                  <a:pos x="22" y="67"/>
                </a:cxn>
                <a:cxn ang="0">
                  <a:pos x="48" y="58"/>
                </a:cxn>
                <a:cxn ang="0">
                  <a:pos x="60" y="47"/>
                </a:cxn>
                <a:cxn ang="0">
                  <a:pos x="51" y="28"/>
                </a:cxn>
                <a:cxn ang="0">
                  <a:pos x="57" y="14"/>
                </a:cxn>
                <a:cxn ang="0">
                  <a:pos x="55" y="2"/>
                </a:cxn>
                <a:cxn ang="0">
                  <a:pos x="46" y="4"/>
                </a:cxn>
                <a:cxn ang="0">
                  <a:pos x="51" y="5"/>
                </a:cxn>
                <a:cxn ang="0">
                  <a:pos x="49" y="16"/>
                </a:cxn>
                <a:cxn ang="0">
                  <a:pos x="43" y="23"/>
                </a:cxn>
                <a:cxn ang="0">
                  <a:pos x="28" y="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8" name="Freeform 72"/>
            <p:cNvSpPr/>
            <p:nvPr/>
          </p:nvSpPr>
          <p:spPr bwMode="invGray">
            <a:xfrm>
              <a:off x="4098" y="3371"/>
              <a:ext cx="32" cy="2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6" y="6"/>
                </a:cxn>
                <a:cxn ang="0">
                  <a:pos x="33" y="36"/>
                </a:cxn>
                <a:cxn ang="0">
                  <a:pos x="42" y="30"/>
                </a:cxn>
                <a:cxn ang="0">
                  <a:pos x="21" y="3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Freeform 73"/>
            <p:cNvSpPr/>
            <p:nvPr/>
          </p:nvSpPr>
          <p:spPr bwMode="invGray">
            <a:xfrm>
              <a:off x="4077" y="3342"/>
              <a:ext cx="24" cy="3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16" y="24"/>
                </a:cxn>
                <a:cxn ang="0">
                  <a:pos x="19" y="29"/>
                </a:cxn>
                <a:cxn ang="0">
                  <a:pos x="16" y="35"/>
                </a:cxn>
                <a:cxn ang="0">
                  <a:pos x="30" y="21"/>
                </a:cxn>
                <a:cxn ang="0">
                  <a:pos x="24" y="9"/>
                </a:cxn>
                <a:cxn ang="0">
                  <a:pos x="21" y="0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0" name="Freeform 74"/>
            <p:cNvSpPr/>
            <p:nvPr/>
          </p:nvSpPr>
          <p:spPr bwMode="invGray">
            <a:xfrm>
              <a:off x="4111" y="3353"/>
              <a:ext cx="34" cy="24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7"/>
                </a:cxn>
                <a:cxn ang="0">
                  <a:pos x="27" y="31"/>
                </a:cxn>
                <a:cxn ang="0">
                  <a:pos x="45" y="24"/>
                </a:cxn>
                <a:cxn ang="0">
                  <a:pos x="22" y="10"/>
                </a:cxn>
                <a:cxn ang="0">
                  <a:pos x="21" y="0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1" name="Freeform 75"/>
            <p:cNvSpPr/>
            <p:nvPr/>
          </p:nvSpPr>
          <p:spPr bwMode="invGray">
            <a:xfrm>
              <a:off x="4062" y="3021"/>
              <a:ext cx="27" cy="5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1" y="15"/>
                </a:cxn>
                <a:cxn ang="0">
                  <a:pos x="9" y="36"/>
                </a:cxn>
                <a:cxn ang="0">
                  <a:pos x="0" y="59"/>
                </a:cxn>
                <a:cxn ang="0">
                  <a:pos x="8" y="74"/>
                </a:cxn>
                <a:cxn ang="0">
                  <a:pos x="20" y="59"/>
                </a:cxn>
                <a:cxn ang="0">
                  <a:pos x="35" y="32"/>
                </a:cxn>
                <a:cxn ang="0">
                  <a:pos x="30" y="0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2" name="Freeform 76"/>
            <p:cNvSpPr/>
            <p:nvPr/>
          </p:nvSpPr>
          <p:spPr bwMode="invGray">
            <a:xfrm>
              <a:off x="4113" y="3012"/>
              <a:ext cx="19" cy="5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4" y="8"/>
                </a:cxn>
                <a:cxn ang="0">
                  <a:pos x="0" y="22"/>
                </a:cxn>
                <a:cxn ang="0">
                  <a:pos x="15" y="41"/>
                </a:cxn>
                <a:cxn ang="0">
                  <a:pos x="25" y="56"/>
                </a:cxn>
                <a:cxn ang="0">
                  <a:pos x="16" y="20"/>
                </a:cxn>
                <a:cxn ang="0">
                  <a:pos x="13" y="7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3" name="Freeform 77"/>
            <p:cNvSpPr/>
            <p:nvPr/>
          </p:nvSpPr>
          <p:spPr bwMode="invGray">
            <a:xfrm>
              <a:off x="4135" y="2995"/>
              <a:ext cx="10" cy="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" y="10"/>
                </a:cxn>
                <a:cxn ang="0">
                  <a:pos x="11" y="25"/>
                </a:cxn>
                <a:cxn ang="0">
                  <a:pos x="11" y="0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4" name="Freeform 78"/>
            <p:cNvSpPr/>
            <p:nvPr/>
          </p:nvSpPr>
          <p:spPr bwMode="invGray">
            <a:xfrm>
              <a:off x="4145" y="3007"/>
              <a:ext cx="21" cy="4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14"/>
                </a:cxn>
                <a:cxn ang="0">
                  <a:pos x="20" y="21"/>
                </a:cxn>
                <a:cxn ang="0">
                  <a:pos x="8" y="39"/>
                </a:cxn>
                <a:cxn ang="0">
                  <a:pos x="0" y="56"/>
                </a:cxn>
                <a:cxn ang="0">
                  <a:pos x="11" y="57"/>
                </a:cxn>
                <a:cxn ang="0">
                  <a:pos x="26" y="26"/>
                </a:cxn>
                <a:cxn ang="0">
                  <a:pos x="5" y="0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5" name="Freeform 79"/>
            <p:cNvSpPr/>
            <p:nvPr/>
          </p:nvSpPr>
          <p:spPr bwMode="invGray">
            <a:xfrm>
              <a:off x="3876" y="3076"/>
              <a:ext cx="12" cy="2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0" y="7"/>
                </a:cxn>
                <a:cxn ang="0">
                  <a:pos x="8" y="22"/>
                </a:cxn>
                <a:cxn ang="0">
                  <a:pos x="14" y="3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6" name="Freeform 80"/>
            <p:cNvSpPr/>
            <p:nvPr/>
          </p:nvSpPr>
          <p:spPr bwMode="invGray">
            <a:xfrm>
              <a:off x="3866" y="305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7" name="Freeform 81"/>
            <p:cNvSpPr/>
            <p:nvPr/>
          </p:nvSpPr>
          <p:spPr bwMode="invGray">
            <a:xfrm>
              <a:off x="3862" y="3035"/>
              <a:ext cx="12" cy="14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"/>
                </a:cxn>
                <a:cxn ang="0">
                  <a:pos x="12" y="19"/>
                </a:cxn>
                <a:cxn ang="0">
                  <a:pos x="10" y="5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8" name="Freeform 82"/>
            <p:cNvSpPr/>
            <p:nvPr/>
          </p:nvSpPr>
          <p:spPr bwMode="invGray">
            <a:xfrm>
              <a:off x="3850" y="2995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9" name="Freeform 83"/>
            <p:cNvSpPr/>
            <p:nvPr/>
          </p:nvSpPr>
          <p:spPr bwMode="invGray">
            <a:xfrm>
              <a:off x="3852" y="3020"/>
              <a:ext cx="16" cy="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18"/>
                </a:cxn>
                <a:cxn ang="0">
                  <a:pos x="14" y="6"/>
                </a:cxn>
                <a:cxn ang="0">
                  <a:pos x="13" y="0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0" name="Freeform 84"/>
            <p:cNvSpPr/>
            <p:nvPr/>
          </p:nvSpPr>
          <p:spPr bwMode="invGray">
            <a:xfrm>
              <a:off x="4688" y="3643"/>
              <a:ext cx="45" cy="60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3" y="18"/>
                </a:cxn>
                <a:cxn ang="0">
                  <a:pos x="15" y="39"/>
                </a:cxn>
                <a:cxn ang="0">
                  <a:pos x="27" y="54"/>
                </a:cxn>
                <a:cxn ang="0">
                  <a:pos x="40" y="63"/>
                </a:cxn>
                <a:cxn ang="0">
                  <a:pos x="51" y="81"/>
                </a:cxn>
                <a:cxn ang="0">
                  <a:pos x="52" y="57"/>
                </a:cxn>
                <a:cxn ang="0">
                  <a:pos x="43" y="37"/>
                </a:cxn>
                <a:cxn ang="0">
                  <a:pos x="25" y="18"/>
                </a:cxn>
                <a:cxn ang="0">
                  <a:pos x="10" y="7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1" name="Freeform 85"/>
            <p:cNvSpPr/>
            <p:nvPr/>
          </p:nvSpPr>
          <p:spPr bwMode="invGray">
            <a:xfrm>
              <a:off x="4919" y="3594"/>
              <a:ext cx="53" cy="46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13" y="32"/>
                </a:cxn>
                <a:cxn ang="0">
                  <a:pos x="1" y="44"/>
                </a:cxn>
                <a:cxn ang="0">
                  <a:pos x="13" y="59"/>
                </a:cxn>
                <a:cxn ang="0">
                  <a:pos x="28" y="44"/>
                </a:cxn>
                <a:cxn ang="0">
                  <a:pos x="40" y="23"/>
                </a:cxn>
                <a:cxn ang="0">
                  <a:pos x="55" y="0"/>
                </a:cxn>
                <a:cxn ang="0">
                  <a:pos x="71" y="11"/>
                </a:cxn>
                <a:cxn ang="0">
                  <a:pos x="35" y="23"/>
                </a:cxn>
                <a:cxn ang="0">
                  <a:pos x="28" y="23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2" name="Freeform 86"/>
            <p:cNvSpPr/>
            <p:nvPr/>
          </p:nvSpPr>
          <p:spPr bwMode="invGray">
            <a:xfrm>
              <a:off x="4759" y="3569"/>
              <a:ext cx="17" cy="2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4"/>
                </a:cxn>
                <a:cxn ang="0">
                  <a:pos x="12" y="30"/>
                </a:cxn>
                <a:cxn ang="0">
                  <a:pos x="9" y="0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3" name="Freeform 87"/>
            <p:cNvSpPr/>
            <p:nvPr/>
          </p:nvSpPr>
          <p:spPr bwMode="invGray">
            <a:xfrm>
              <a:off x="4751" y="3547"/>
              <a:ext cx="20" cy="17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14"/>
                </a:cxn>
                <a:cxn ang="0">
                  <a:pos x="21" y="20"/>
                </a:cxn>
                <a:cxn ang="0">
                  <a:pos x="19" y="0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4" name="Freeform 88"/>
            <p:cNvSpPr/>
            <p:nvPr/>
          </p:nvSpPr>
          <p:spPr bwMode="invGray">
            <a:xfrm>
              <a:off x="4598" y="3353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5" name="Freeform 89"/>
            <p:cNvSpPr/>
            <p:nvPr/>
          </p:nvSpPr>
          <p:spPr bwMode="invGray">
            <a:xfrm>
              <a:off x="4632" y="3396"/>
              <a:ext cx="26" cy="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" y="9"/>
                </a:cxn>
                <a:cxn ang="0">
                  <a:pos x="14" y="32"/>
                </a:cxn>
                <a:cxn ang="0">
                  <a:pos x="26" y="36"/>
                </a:cxn>
                <a:cxn ang="0">
                  <a:pos x="30" y="0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6" name="Freeform 90"/>
            <p:cNvSpPr/>
            <p:nvPr/>
          </p:nvSpPr>
          <p:spPr bwMode="invGray">
            <a:xfrm>
              <a:off x="4659" y="3459"/>
              <a:ext cx="28" cy="28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4" y="25"/>
                </a:cxn>
                <a:cxn ang="0">
                  <a:pos x="26" y="29"/>
                </a:cxn>
                <a:cxn ang="0">
                  <a:pos x="34" y="2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7" name="Freeform 91"/>
            <p:cNvSpPr/>
            <p:nvPr/>
          </p:nvSpPr>
          <p:spPr bwMode="invGray">
            <a:xfrm>
              <a:off x="4693" y="3449"/>
              <a:ext cx="28" cy="2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6" y="22"/>
                </a:cxn>
                <a:cxn ang="0">
                  <a:pos x="27" y="22"/>
                </a:cxn>
                <a:cxn ang="0">
                  <a:pos x="34" y="2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8" name="Freeform 92"/>
            <p:cNvSpPr/>
            <p:nvPr/>
          </p:nvSpPr>
          <p:spPr bwMode="invGray">
            <a:xfrm>
              <a:off x="4683" y="3413"/>
              <a:ext cx="26" cy="20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10" y="2"/>
                </a:cxn>
                <a:cxn ang="0">
                  <a:pos x="13" y="15"/>
                </a:cxn>
                <a:cxn ang="0">
                  <a:pos x="25" y="19"/>
                </a:cxn>
                <a:cxn ang="0">
                  <a:pos x="31" y="1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9" name="Freeform 93"/>
            <p:cNvSpPr/>
            <p:nvPr/>
          </p:nvSpPr>
          <p:spPr bwMode="invGray">
            <a:xfrm>
              <a:off x="4657" y="3388"/>
              <a:ext cx="26" cy="35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19" y="2"/>
                </a:cxn>
                <a:cxn ang="0">
                  <a:pos x="10" y="25"/>
                </a:cxn>
                <a:cxn ang="0">
                  <a:pos x="19" y="35"/>
                </a:cxn>
                <a:cxn ang="0">
                  <a:pos x="27" y="29"/>
                </a:cxn>
                <a:cxn ang="0">
                  <a:pos x="28" y="16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0" name="Freeform 94"/>
            <p:cNvSpPr/>
            <p:nvPr/>
          </p:nvSpPr>
          <p:spPr bwMode="invGray">
            <a:xfrm>
              <a:off x="4625" y="3372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1" name="Freeform 95"/>
            <p:cNvSpPr/>
            <p:nvPr/>
          </p:nvSpPr>
          <p:spPr bwMode="invGray">
            <a:xfrm>
              <a:off x="4665" y="3425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2" name="Freeform 96"/>
            <p:cNvSpPr/>
            <p:nvPr/>
          </p:nvSpPr>
          <p:spPr bwMode="invGray">
            <a:xfrm>
              <a:off x="3055" y="2051"/>
              <a:ext cx="141" cy="108"/>
            </a:xfrm>
            <a:custGeom>
              <a:avLst/>
              <a:gdLst/>
              <a:ahLst/>
              <a:cxnLst>
                <a:cxn ang="0">
                  <a:pos x="171" y="4"/>
                </a:cxn>
                <a:cxn ang="0">
                  <a:pos x="185" y="4"/>
                </a:cxn>
                <a:cxn ang="0">
                  <a:pos x="189" y="16"/>
                </a:cxn>
                <a:cxn ang="0">
                  <a:pos x="187" y="24"/>
                </a:cxn>
                <a:cxn ang="0">
                  <a:pos x="131" y="44"/>
                </a:cxn>
                <a:cxn ang="0">
                  <a:pos x="109" y="58"/>
                </a:cxn>
                <a:cxn ang="0">
                  <a:pos x="97" y="62"/>
                </a:cxn>
                <a:cxn ang="0">
                  <a:pos x="71" y="82"/>
                </a:cxn>
                <a:cxn ang="0">
                  <a:pos x="75" y="92"/>
                </a:cxn>
                <a:cxn ang="0">
                  <a:pos x="83" y="116"/>
                </a:cxn>
                <a:cxn ang="0">
                  <a:pos x="107" y="126"/>
                </a:cxn>
                <a:cxn ang="0">
                  <a:pos x="93" y="140"/>
                </a:cxn>
                <a:cxn ang="0">
                  <a:pos x="83" y="130"/>
                </a:cxn>
                <a:cxn ang="0">
                  <a:pos x="71" y="134"/>
                </a:cxn>
                <a:cxn ang="0">
                  <a:pos x="21" y="122"/>
                </a:cxn>
                <a:cxn ang="0">
                  <a:pos x="19" y="106"/>
                </a:cxn>
                <a:cxn ang="0">
                  <a:pos x="47" y="90"/>
                </a:cxn>
                <a:cxn ang="0">
                  <a:pos x="51" y="76"/>
                </a:cxn>
                <a:cxn ang="0">
                  <a:pos x="47" y="64"/>
                </a:cxn>
                <a:cxn ang="0">
                  <a:pos x="73" y="46"/>
                </a:cxn>
                <a:cxn ang="0">
                  <a:pos x="97" y="36"/>
                </a:cxn>
                <a:cxn ang="0">
                  <a:pos x="113" y="24"/>
                </a:cxn>
                <a:cxn ang="0">
                  <a:pos x="171" y="4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3" name="Freeform 97"/>
            <p:cNvSpPr/>
            <p:nvPr/>
          </p:nvSpPr>
          <p:spPr bwMode="invGray">
            <a:xfrm>
              <a:off x="3139" y="2155"/>
              <a:ext cx="40" cy="1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2" y="2"/>
                </a:cxn>
                <a:cxn ang="0">
                  <a:pos x="32" y="16"/>
                </a:cxn>
                <a:cxn ang="0">
                  <a:pos x="44" y="14"/>
                </a:cxn>
                <a:cxn ang="0">
                  <a:pos x="24" y="0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4" name="Freeform 98"/>
            <p:cNvSpPr/>
            <p:nvPr/>
          </p:nvSpPr>
          <p:spPr bwMode="invGray">
            <a:xfrm>
              <a:off x="3344" y="1999"/>
              <a:ext cx="42" cy="28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25" y="24"/>
                </a:cxn>
                <a:cxn ang="0">
                  <a:pos x="11" y="34"/>
                </a:cxn>
                <a:cxn ang="0">
                  <a:pos x="9" y="4"/>
                </a:cxn>
                <a:cxn ang="0">
                  <a:pos x="21" y="0"/>
                </a:cxn>
                <a:cxn ang="0">
                  <a:pos x="57" y="4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5" name="Freeform 99"/>
            <p:cNvSpPr/>
            <p:nvPr/>
          </p:nvSpPr>
          <p:spPr bwMode="invGray">
            <a:xfrm>
              <a:off x="3374" y="2012"/>
              <a:ext cx="50" cy="2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11" y="6"/>
                </a:cxn>
                <a:cxn ang="0">
                  <a:pos x="57" y="26"/>
                </a:cxn>
                <a:cxn ang="0">
                  <a:pos x="63" y="24"/>
                </a:cxn>
                <a:cxn ang="0">
                  <a:pos x="29" y="0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6" name="Freeform 100"/>
            <p:cNvSpPr/>
            <p:nvPr/>
          </p:nvSpPr>
          <p:spPr bwMode="invGray">
            <a:xfrm>
              <a:off x="3428" y="2015"/>
              <a:ext cx="50" cy="32"/>
            </a:xfrm>
            <a:custGeom>
              <a:avLst/>
              <a:gdLst/>
              <a:ahLst/>
              <a:cxnLst>
                <a:cxn ang="0">
                  <a:pos x="50" y="9"/>
                </a:cxn>
                <a:cxn ang="0">
                  <a:pos x="26" y="9"/>
                </a:cxn>
                <a:cxn ang="0">
                  <a:pos x="10" y="9"/>
                </a:cxn>
                <a:cxn ang="0">
                  <a:pos x="8" y="35"/>
                </a:cxn>
                <a:cxn ang="0">
                  <a:pos x="32" y="43"/>
                </a:cxn>
                <a:cxn ang="0">
                  <a:pos x="62" y="27"/>
                </a:cxn>
                <a:cxn ang="0">
                  <a:pos x="50" y="9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7" name="Freeform 101"/>
            <p:cNvSpPr/>
            <p:nvPr/>
          </p:nvSpPr>
          <p:spPr bwMode="invGray">
            <a:xfrm>
              <a:off x="3777" y="2042"/>
              <a:ext cx="88" cy="3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16"/>
                </a:cxn>
                <a:cxn ang="0">
                  <a:pos x="50" y="30"/>
                </a:cxn>
                <a:cxn ang="0">
                  <a:pos x="76" y="36"/>
                </a:cxn>
                <a:cxn ang="0">
                  <a:pos x="112" y="22"/>
                </a:cxn>
                <a:cxn ang="0">
                  <a:pos x="78" y="4"/>
                </a:cxn>
                <a:cxn ang="0">
                  <a:pos x="14" y="0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8" name="Freeform 102"/>
            <p:cNvSpPr/>
            <p:nvPr/>
          </p:nvSpPr>
          <p:spPr bwMode="invGray">
            <a:xfrm>
              <a:off x="3867" y="2041"/>
              <a:ext cx="46" cy="24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62" y="10"/>
                </a:cxn>
                <a:cxn ang="0">
                  <a:pos x="30" y="32"/>
                </a:cxn>
                <a:cxn ang="0">
                  <a:pos x="6" y="22"/>
                </a:cxn>
                <a:cxn ang="0">
                  <a:pos x="32" y="4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" name="Freeform 103"/>
            <p:cNvSpPr/>
            <p:nvPr/>
          </p:nvSpPr>
          <p:spPr bwMode="invGray">
            <a:xfrm>
              <a:off x="3846" y="2070"/>
              <a:ext cx="37" cy="17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6" y="5"/>
                </a:cxn>
                <a:cxn ang="0">
                  <a:pos x="38" y="23"/>
                </a:cxn>
                <a:cxn ang="0">
                  <a:pos x="20" y="1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" name="Freeform 104"/>
            <p:cNvSpPr/>
            <p:nvPr/>
          </p:nvSpPr>
          <p:spPr bwMode="invGray">
            <a:xfrm>
              <a:off x="4098" y="2294"/>
              <a:ext cx="76" cy="11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14" y="42"/>
                </a:cxn>
                <a:cxn ang="0">
                  <a:pos x="32" y="72"/>
                </a:cxn>
                <a:cxn ang="0">
                  <a:pos x="36" y="104"/>
                </a:cxn>
                <a:cxn ang="0">
                  <a:pos x="80" y="152"/>
                </a:cxn>
                <a:cxn ang="0">
                  <a:pos x="86" y="124"/>
                </a:cxn>
                <a:cxn ang="0">
                  <a:pos x="74" y="102"/>
                </a:cxn>
                <a:cxn ang="0">
                  <a:pos x="62" y="92"/>
                </a:cxn>
                <a:cxn ang="0">
                  <a:pos x="52" y="74"/>
                </a:cxn>
                <a:cxn ang="0">
                  <a:pos x="42" y="44"/>
                </a:cxn>
                <a:cxn ang="0">
                  <a:pos x="4" y="12"/>
                </a:cxn>
                <a:cxn ang="0">
                  <a:pos x="6" y="0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" name="Freeform 105"/>
            <p:cNvSpPr/>
            <p:nvPr/>
          </p:nvSpPr>
          <p:spPr bwMode="invGray">
            <a:xfrm>
              <a:off x="4159" y="2412"/>
              <a:ext cx="55" cy="78"/>
            </a:xfrm>
            <a:custGeom>
              <a:avLst/>
              <a:gdLst/>
              <a:ahLst/>
              <a:cxnLst>
                <a:cxn ang="0">
                  <a:pos x="64" y="22"/>
                </a:cxn>
                <a:cxn ang="0">
                  <a:pos x="74" y="40"/>
                </a:cxn>
                <a:cxn ang="0">
                  <a:pos x="30" y="84"/>
                </a:cxn>
                <a:cxn ang="0">
                  <a:pos x="32" y="100"/>
                </a:cxn>
                <a:cxn ang="0">
                  <a:pos x="20" y="94"/>
                </a:cxn>
                <a:cxn ang="0">
                  <a:pos x="6" y="84"/>
                </a:cxn>
                <a:cxn ang="0">
                  <a:pos x="0" y="82"/>
                </a:cxn>
                <a:cxn ang="0">
                  <a:pos x="10" y="58"/>
                </a:cxn>
                <a:cxn ang="0">
                  <a:pos x="12" y="52"/>
                </a:cxn>
                <a:cxn ang="0">
                  <a:pos x="2" y="24"/>
                </a:cxn>
                <a:cxn ang="0">
                  <a:pos x="4" y="14"/>
                </a:cxn>
                <a:cxn ang="0">
                  <a:pos x="26" y="22"/>
                </a:cxn>
                <a:cxn ang="0">
                  <a:pos x="36" y="36"/>
                </a:cxn>
                <a:cxn ang="0">
                  <a:pos x="64" y="22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" name="Freeform 106"/>
            <p:cNvSpPr/>
            <p:nvPr/>
          </p:nvSpPr>
          <p:spPr bwMode="invGray">
            <a:xfrm>
              <a:off x="4123" y="2492"/>
              <a:ext cx="109" cy="189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66" y="106"/>
                </a:cxn>
                <a:cxn ang="0">
                  <a:pos x="64" y="132"/>
                </a:cxn>
                <a:cxn ang="0">
                  <a:pos x="22" y="146"/>
                </a:cxn>
                <a:cxn ang="0">
                  <a:pos x="8" y="168"/>
                </a:cxn>
                <a:cxn ang="0">
                  <a:pos x="20" y="182"/>
                </a:cxn>
                <a:cxn ang="0">
                  <a:pos x="8" y="198"/>
                </a:cxn>
                <a:cxn ang="0">
                  <a:pos x="24" y="252"/>
                </a:cxn>
                <a:cxn ang="0">
                  <a:pos x="28" y="214"/>
                </a:cxn>
                <a:cxn ang="0">
                  <a:pos x="22" y="192"/>
                </a:cxn>
                <a:cxn ang="0">
                  <a:pos x="42" y="176"/>
                </a:cxn>
                <a:cxn ang="0">
                  <a:pos x="52" y="158"/>
                </a:cxn>
                <a:cxn ang="0">
                  <a:pos x="66" y="174"/>
                </a:cxn>
                <a:cxn ang="0">
                  <a:pos x="44" y="190"/>
                </a:cxn>
                <a:cxn ang="0">
                  <a:pos x="56" y="200"/>
                </a:cxn>
                <a:cxn ang="0">
                  <a:pos x="68" y="178"/>
                </a:cxn>
                <a:cxn ang="0">
                  <a:pos x="84" y="184"/>
                </a:cxn>
                <a:cxn ang="0">
                  <a:pos x="104" y="148"/>
                </a:cxn>
                <a:cxn ang="0">
                  <a:pos x="114" y="156"/>
                </a:cxn>
                <a:cxn ang="0">
                  <a:pos x="136" y="148"/>
                </a:cxn>
                <a:cxn ang="0">
                  <a:pos x="146" y="130"/>
                </a:cxn>
                <a:cxn ang="0">
                  <a:pos x="142" y="110"/>
                </a:cxn>
                <a:cxn ang="0">
                  <a:pos x="134" y="98"/>
                </a:cxn>
                <a:cxn ang="0">
                  <a:pos x="122" y="40"/>
                </a:cxn>
                <a:cxn ang="0">
                  <a:pos x="94" y="0"/>
                </a:cxn>
                <a:cxn ang="0">
                  <a:pos x="78" y="12"/>
                </a:cxn>
                <a:cxn ang="0">
                  <a:pos x="96" y="34"/>
                </a:cxn>
                <a:cxn ang="0">
                  <a:pos x="96" y="64"/>
                </a:cxn>
                <a:cxn ang="0">
                  <a:pos x="82" y="100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" name="Freeform 107"/>
            <p:cNvSpPr/>
            <p:nvPr/>
          </p:nvSpPr>
          <p:spPr bwMode="invGray">
            <a:xfrm>
              <a:off x="3062" y="1988"/>
              <a:ext cx="52" cy="30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65" y="20"/>
                </a:cxn>
                <a:cxn ang="0">
                  <a:pos x="41" y="24"/>
                </a:cxn>
                <a:cxn ang="0">
                  <a:pos x="31" y="40"/>
                </a:cxn>
                <a:cxn ang="0">
                  <a:pos x="7" y="38"/>
                </a:cxn>
                <a:cxn ang="0">
                  <a:pos x="1" y="36"/>
                </a:cxn>
                <a:cxn ang="0">
                  <a:pos x="33" y="20"/>
                </a:cxn>
                <a:cxn ang="0">
                  <a:pos x="59" y="0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" name="Freeform 108"/>
            <p:cNvSpPr/>
            <p:nvPr/>
          </p:nvSpPr>
          <p:spPr bwMode="invGray">
            <a:xfrm>
              <a:off x="2955" y="1997"/>
              <a:ext cx="19" cy="2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18" y="26"/>
                </a:cxn>
                <a:cxn ang="0">
                  <a:pos x="18" y="0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" name="Freeform 109"/>
            <p:cNvSpPr/>
            <p:nvPr/>
          </p:nvSpPr>
          <p:spPr bwMode="invGray">
            <a:xfrm>
              <a:off x="2979" y="1996"/>
              <a:ext cx="37" cy="27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0" y="18"/>
                </a:cxn>
                <a:cxn ang="0">
                  <a:pos x="6" y="32"/>
                </a:cxn>
                <a:cxn ang="0">
                  <a:pos x="18" y="36"/>
                </a:cxn>
                <a:cxn ang="0">
                  <a:pos x="40" y="26"/>
                </a:cxn>
                <a:cxn ang="0">
                  <a:pos x="14" y="6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" name="Freeform 110"/>
            <p:cNvSpPr/>
            <p:nvPr/>
          </p:nvSpPr>
          <p:spPr bwMode="invGray">
            <a:xfrm>
              <a:off x="3040" y="1987"/>
              <a:ext cx="20" cy="1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" y="12"/>
                </a:cxn>
                <a:cxn ang="0">
                  <a:pos x="19" y="22"/>
                </a:cxn>
                <a:cxn ang="0">
                  <a:pos x="11" y="0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" name="Freeform 111"/>
            <p:cNvSpPr/>
            <p:nvPr/>
          </p:nvSpPr>
          <p:spPr bwMode="invGray">
            <a:xfrm>
              <a:off x="3022" y="2005"/>
              <a:ext cx="15" cy="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18"/>
                </a:cxn>
                <a:cxn ang="0">
                  <a:pos x="11" y="0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" name="Freeform 112"/>
            <p:cNvSpPr/>
            <p:nvPr/>
          </p:nvSpPr>
          <p:spPr bwMode="invGray">
            <a:xfrm>
              <a:off x="4162" y="2021"/>
              <a:ext cx="18" cy="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6"/>
                </a:cxn>
                <a:cxn ang="0">
                  <a:pos x="0" y="34"/>
                </a:cxn>
                <a:cxn ang="0">
                  <a:pos x="16" y="40"/>
                </a:cxn>
                <a:cxn ang="0">
                  <a:pos x="24" y="0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9" name="Freeform 113"/>
            <p:cNvSpPr/>
            <p:nvPr/>
          </p:nvSpPr>
          <p:spPr bwMode="invGray">
            <a:xfrm>
              <a:off x="3278" y="3473"/>
              <a:ext cx="31" cy="1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" y="24"/>
                </a:cxn>
                <a:cxn ang="0">
                  <a:pos x="30" y="0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0" name="Freeform 114"/>
            <p:cNvSpPr/>
            <p:nvPr/>
          </p:nvSpPr>
          <p:spPr bwMode="invGray">
            <a:xfrm>
              <a:off x="3318" y="3466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1" name="Freeform 115"/>
            <p:cNvSpPr/>
            <p:nvPr/>
          </p:nvSpPr>
          <p:spPr bwMode="invGray">
            <a:xfrm>
              <a:off x="3251" y="3312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2" name="Freeform 116"/>
            <p:cNvSpPr/>
            <p:nvPr/>
          </p:nvSpPr>
          <p:spPr bwMode="invGray">
            <a:xfrm>
              <a:off x="3311" y="3239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3" name="Freeform 117"/>
            <p:cNvSpPr/>
            <p:nvPr/>
          </p:nvSpPr>
          <p:spPr bwMode="invGray">
            <a:xfrm>
              <a:off x="3287" y="3238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4" name="Freeform 118"/>
            <p:cNvSpPr/>
            <p:nvPr/>
          </p:nvSpPr>
          <p:spPr bwMode="invGray">
            <a:xfrm>
              <a:off x="3276" y="3260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5" name="Freeform 119"/>
            <p:cNvSpPr/>
            <p:nvPr/>
          </p:nvSpPr>
          <p:spPr bwMode="invGray">
            <a:xfrm>
              <a:off x="3251" y="3294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" name="Freeform 120"/>
            <p:cNvSpPr/>
            <p:nvPr/>
          </p:nvSpPr>
          <p:spPr bwMode="invGray">
            <a:xfrm>
              <a:off x="3270" y="3281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" name="Freeform 121"/>
            <p:cNvSpPr/>
            <p:nvPr/>
          </p:nvSpPr>
          <p:spPr bwMode="invGray">
            <a:xfrm>
              <a:off x="2537" y="229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8" name="Freeform 122"/>
            <p:cNvSpPr/>
            <p:nvPr/>
          </p:nvSpPr>
          <p:spPr bwMode="invGray">
            <a:xfrm>
              <a:off x="2476" y="2259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9" name="Freeform 123"/>
            <p:cNvSpPr/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/>
              <a:ahLst/>
              <a:cxnLst>
                <a:cxn ang="0">
                  <a:pos x="452" y="653"/>
                </a:cxn>
                <a:cxn ang="0">
                  <a:pos x="333" y="595"/>
                </a:cxn>
                <a:cxn ang="0">
                  <a:pos x="158" y="645"/>
                </a:cxn>
                <a:cxn ang="0">
                  <a:pos x="46" y="759"/>
                </a:cxn>
                <a:cxn ang="0">
                  <a:pos x="12" y="941"/>
                </a:cxn>
                <a:cxn ang="0">
                  <a:pos x="146" y="1059"/>
                </a:cxn>
                <a:cxn ang="0">
                  <a:pos x="308" y="1041"/>
                </a:cxn>
                <a:cxn ang="0">
                  <a:pos x="396" y="1138"/>
                </a:cxn>
                <a:cxn ang="0">
                  <a:pos x="452" y="1447"/>
                </a:cxn>
                <a:cxn ang="0">
                  <a:pos x="497" y="1628"/>
                </a:cxn>
                <a:cxn ang="0">
                  <a:pos x="704" y="1574"/>
                </a:cxn>
                <a:cxn ang="0">
                  <a:pos x="817" y="1380"/>
                </a:cxn>
                <a:cxn ang="0">
                  <a:pos x="885" y="1153"/>
                </a:cxn>
                <a:cxn ang="0">
                  <a:pos x="998" y="999"/>
                </a:cxn>
                <a:cxn ang="0">
                  <a:pos x="796" y="856"/>
                </a:cxn>
                <a:cxn ang="0">
                  <a:pos x="817" y="819"/>
                </a:cxn>
                <a:cxn ang="0">
                  <a:pos x="1003" y="916"/>
                </a:cxn>
                <a:cxn ang="0">
                  <a:pos x="1098" y="792"/>
                </a:cxn>
                <a:cxn ang="0">
                  <a:pos x="1046" y="763"/>
                </a:cxn>
                <a:cxn ang="0">
                  <a:pos x="929" y="716"/>
                </a:cxn>
                <a:cxn ang="0">
                  <a:pos x="1141" y="761"/>
                </a:cxn>
                <a:cxn ang="0">
                  <a:pos x="1296" y="852"/>
                </a:cxn>
                <a:cxn ang="0">
                  <a:pos x="1373" y="1033"/>
                </a:cxn>
                <a:cxn ang="0">
                  <a:pos x="1608" y="847"/>
                </a:cxn>
                <a:cxn ang="0">
                  <a:pos x="1704" y="1030"/>
                </a:cxn>
                <a:cxn ang="0">
                  <a:pos x="1707" y="874"/>
                </a:cxn>
                <a:cxn ang="0">
                  <a:pos x="1759" y="800"/>
                </a:cxn>
                <a:cxn ang="0">
                  <a:pos x="1783" y="544"/>
                </a:cxn>
                <a:cxn ang="0">
                  <a:pos x="1824" y="528"/>
                </a:cxn>
                <a:cxn ang="0">
                  <a:pos x="1844" y="427"/>
                </a:cxn>
                <a:cxn ang="0">
                  <a:pos x="1805" y="226"/>
                </a:cxn>
                <a:cxn ang="0">
                  <a:pos x="1899" y="108"/>
                </a:cxn>
                <a:cxn ang="0">
                  <a:pos x="1947" y="209"/>
                </a:cxn>
                <a:cxn ang="0">
                  <a:pos x="1943" y="123"/>
                </a:cxn>
                <a:cxn ang="0">
                  <a:pos x="1975" y="51"/>
                </a:cxn>
                <a:cxn ang="0">
                  <a:pos x="2038" y="0"/>
                </a:cxn>
                <a:cxn ang="0">
                  <a:pos x="1820" y="63"/>
                </a:cxn>
                <a:cxn ang="0">
                  <a:pos x="1583" y="83"/>
                </a:cxn>
                <a:cxn ang="0">
                  <a:pos x="1349" y="30"/>
                </a:cxn>
                <a:cxn ang="0">
                  <a:pos x="1132" y="65"/>
                </a:cxn>
                <a:cxn ang="0">
                  <a:pos x="1040" y="170"/>
                </a:cxn>
                <a:cxn ang="0">
                  <a:pos x="926" y="137"/>
                </a:cxn>
                <a:cxn ang="0">
                  <a:pos x="758" y="183"/>
                </a:cxn>
                <a:cxn ang="0">
                  <a:pos x="667" y="140"/>
                </a:cxn>
                <a:cxn ang="0">
                  <a:pos x="364" y="248"/>
                </a:cxn>
                <a:cxn ang="0">
                  <a:pos x="535" y="213"/>
                </a:cxn>
                <a:cxn ang="0">
                  <a:pos x="638" y="276"/>
                </a:cxn>
                <a:cxn ang="0">
                  <a:pos x="443" y="357"/>
                </a:cxn>
                <a:cxn ang="0">
                  <a:pos x="275" y="416"/>
                </a:cxn>
                <a:cxn ang="0">
                  <a:pos x="167" y="537"/>
                </a:cxn>
                <a:cxn ang="0">
                  <a:pos x="283" y="552"/>
                </a:cxn>
                <a:cxn ang="0">
                  <a:pos x="381" y="573"/>
                </a:cxn>
                <a:cxn ang="0">
                  <a:pos x="493" y="590"/>
                </a:cxn>
                <a:cxn ang="0">
                  <a:pos x="487" y="512"/>
                </a:cxn>
                <a:cxn ang="0">
                  <a:pos x="592" y="548"/>
                </a:cxn>
                <a:cxn ang="0">
                  <a:pos x="686" y="470"/>
                </a:cxn>
                <a:cxn ang="0">
                  <a:pos x="772" y="480"/>
                </a:cxn>
                <a:cxn ang="0">
                  <a:pos x="639" y="598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1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1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1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DD8ED146-9837-43A3-B042-6F33AA9CDDB2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4103" name="Picture 7" descr="artplus_nature_naturalcity42_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70450" y="3167063"/>
            <a:ext cx="4425950" cy="2989263"/>
          </a:xfrm>
          <a:prstGeom prst="rect">
            <a:avLst/>
          </a:prstGeom>
          <a:noFill/>
        </p:spPr>
      </p:pic>
      <p:pic>
        <p:nvPicPr>
          <p:cNvPr id="4108" name="Picture 12" descr="artplus_nature_naturalcity42_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56427" y="3352800"/>
            <a:ext cx="1654175" cy="877888"/>
          </a:xfrm>
          <a:prstGeom prst="rect">
            <a:avLst/>
          </a:prstGeom>
          <a:noFill/>
        </p:spPr>
      </p:pic>
      <p:pic>
        <p:nvPicPr>
          <p:cNvPr id="4106" name="Picture 10" descr="artplus_nature_naturalcity42_c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296400" y="2895602"/>
            <a:ext cx="1112838" cy="866775"/>
          </a:xfrm>
          <a:prstGeom prst="rect">
            <a:avLst/>
          </a:prstGeom>
          <a:noFill/>
        </p:spPr>
      </p:pic>
      <p:pic>
        <p:nvPicPr>
          <p:cNvPr id="4109" name="Picture 13" descr="artplus_nature_naturalcity42_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94277" y="4594226"/>
            <a:ext cx="4911725" cy="1882775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sp>
        <p:nvSpPr>
          <p:cNvPr id="4222" name="Text Box 126"/>
          <p:cNvSpPr txBox="1">
            <a:spLocks noChangeArrowheads="1"/>
          </p:cNvSpPr>
          <p:nvPr/>
        </p:nvSpPr>
        <p:spPr bwMode="auto">
          <a:xfrm>
            <a:off x="7999022" y="152401"/>
            <a:ext cx="992579" cy="40011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>
            <a:spAutoFit/>
          </a:bodyPr>
          <a:lstStyle/>
          <a:p>
            <a:pPr algn="r"/>
            <a:r>
              <a:rPr lang="en-US" altLang="zh-CN" sz="2000" b="1">
                <a:solidFill>
                  <a:srgbClr val="000000"/>
                </a:solidFill>
                <a:latin typeface="Verdana" panose="020B0604030504040204" pitchFamily="34" charset="0"/>
                <a:ea typeface="宋体" panose="02010600030101010101" pitchFamily="2" charset="-122"/>
              </a:rPr>
              <a:t>LOGO</a:t>
            </a:r>
          </a:p>
        </p:txBody>
      </p:sp>
      <p:pic>
        <p:nvPicPr>
          <p:cNvPr id="4105" name="Picture 9" descr="artplus_nature_naturalcity42_b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95888" y="3097214"/>
            <a:ext cx="2971800" cy="571500"/>
          </a:xfrm>
          <a:prstGeom prst="rect">
            <a:avLst/>
          </a:prstGeom>
          <a:noFill/>
        </p:spPr>
      </p:pic>
      <p:pic>
        <p:nvPicPr>
          <p:cNvPr id="4104" name="Picture 8" descr="artplus_nature_naturalcity42_e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943602" y="1993901"/>
            <a:ext cx="1546225" cy="1663700"/>
          </a:xfrm>
          <a:prstGeom prst="rect">
            <a:avLst/>
          </a:prstGeom>
          <a:noFill/>
        </p:spPr>
      </p:pic>
      <p:pic>
        <p:nvPicPr>
          <p:cNvPr id="4107" name="Picture 11" descr="artplus_nature_naturalcity42_d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5626100" y="2862264"/>
            <a:ext cx="623888" cy="579437"/>
          </a:xfrm>
          <a:prstGeom prst="rect">
            <a:avLst/>
          </a:prstGeom>
          <a:noFill/>
        </p:spPr>
      </p:pic>
      <p:pic>
        <p:nvPicPr>
          <p:cNvPr id="4224" name="Picture 128" descr="a1"/>
          <p:cNvPicPr>
            <a:picLocks noChangeAspect="1" noChangeArrowheads="1"/>
          </p:cNvPicPr>
          <p:nvPr userDrawn="1"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359900" y="95250"/>
            <a:ext cx="1803400" cy="2070100"/>
          </a:xfrm>
          <a:prstGeom prst="rect">
            <a:avLst/>
          </a:prstGeom>
          <a:noFill/>
        </p:spPr>
      </p:pic>
      <p:pic>
        <p:nvPicPr>
          <p:cNvPr id="4225" name="Picture 129" descr="b_1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0204450" y="1968501"/>
            <a:ext cx="1079500" cy="469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37743E-6 L -0.21076 0.04787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00" y="240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4.81481E-6 C -0.08906 0.01505 -0.38802 0.03033 -0.53472 0.09075 C -0.68142 0.15116 -0.81198 0.322 -0.88055 0.36297 C -0.94913 0.40394 -0.93229 0.34237 -0.94583 0.33704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42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500" y="202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.04629 C -0.07778 0.05393 -0.34948 0.0956 -0.46667 0.09166 C -0.58385 0.08773 -0.63611 -0.0007 -0.70278 0.02314 C -0.76944 0.04699 -0.83247 0.19027 -0.86667 0.23426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42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3300" y="7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95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3" grpId="0" animBg="1"/>
      <p:bldP spid="4098" grpId="0" bldLvl="0" animBg="1"/>
      <p:bldP spid="40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E631FA-3BA4-43C5-BECD-99E47ABF709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9AD36-A2FF-4C86-B068-DF175D10FD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868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B4D4439A-32DC-4D85-AC61-E06A296F70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883D8-8537-4563-AB0F-3F8B2D462AF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A349C-9FB6-40FC-8661-84F2D0E6658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C7080E-BBF0-4A62-92F7-B2736B417C4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3E5A6-18DA-43F4-9082-419404145E9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41FE43-E7BA-4093-8198-BE00EE86192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D163E8-1B68-4A38-9F9A-09247B666E5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9DD3B-8ED2-4230-A517-CCABF2F9DB5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FE8DEA-AE93-4833-83F4-E934EF5A4DC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 descr="1"/>
          <p:cNvPicPr>
            <a:picLocks noChangeAspect="1" noChangeArrowheads="1"/>
          </p:cNvPicPr>
          <p:nvPr/>
        </p:nvPicPr>
        <p:blipFill>
          <a:blip r:embed="rId14" cstate="print"/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</p:spPr>
      </p:pic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7B2E38FE-1D1A-4014-A492-1813884A0310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3" name="Picture 9" descr="artplus_nature_naturalcity42_a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91465" y="5935664"/>
            <a:ext cx="1235075" cy="833437"/>
          </a:xfrm>
          <a:prstGeom prst="rect">
            <a:avLst/>
          </a:prstGeom>
          <a:noFill/>
        </p:spPr>
      </p:pic>
      <p:pic>
        <p:nvPicPr>
          <p:cNvPr id="1034" name="Picture 10" descr="artplus_nature_naturalcity42_b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81952" y="5916614"/>
            <a:ext cx="828675" cy="158751"/>
          </a:xfrm>
          <a:prstGeom prst="rect">
            <a:avLst/>
          </a:prstGeom>
          <a:noFill/>
        </p:spPr>
      </p:pic>
      <p:pic>
        <p:nvPicPr>
          <p:cNvPr id="1035" name="Picture 11" descr="artplus_nature_naturalcity42_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161338" y="5608638"/>
            <a:ext cx="430212" cy="463551"/>
          </a:xfrm>
          <a:prstGeom prst="rect">
            <a:avLst/>
          </a:prstGeom>
          <a:noFill/>
        </p:spPr>
      </p:pic>
      <p:pic>
        <p:nvPicPr>
          <p:cNvPr id="1036" name="Picture 12" descr="artplus_nature_naturalcity42_d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102600" y="5849939"/>
            <a:ext cx="173038" cy="161925"/>
          </a:xfrm>
          <a:prstGeom prst="rect">
            <a:avLst/>
          </a:prstGeom>
          <a:noFill/>
        </p:spPr>
      </p:pic>
      <p:pic>
        <p:nvPicPr>
          <p:cNvPr id="1037" name="Picture 13" descr="artplus_nature_naturalcity42_i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469313" y="5969001"/>
            <a:ext cx="461962" cy="244475"/>
          </a:xfrm>
          <a:prstGeom prst="rect">
            <a:avLst/>
          </a:prstGeom>
          <a:noFill/>
        </p:spPr>
      </p:pic>
      <p:pic>
        <p:nvPicPr>
          <p:cNvPr id="1038" name="Picture 14" descr="artplus_nature_naturalcity42_c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562977" y="5943601"/>
            <a:ext cx="309563" cy="241300"/>
          </a:xfrm>
          <a:prstGeom prst="rect">
            <a:avLst/>
          </a:prstGeom>
          <a:noFill/>
        </p:spPr>
      </p:pic>
      <p:pic>
        <p:nvPicPr>
          <p:cNvPr id="1039" name="Picture 15" descr="artplus_nature_naturalcity42_f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1"/>
            <a:ext cx="8229600" cy="868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2.xml"/><Relationship Id="rId7" Type="http://schemas.openxmlformats.org/officeDocument/2006/relationships/image" Target="../media/image69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tags" Target="../tags/tag25.xml"/><Relationship Id="rId7" Type="http://schemas.openxmlformats.org/officeDocument/2006/relationships/image" Target="../media/image6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3.png"/><Relationship Id="rId5" Type="http://schemas.openxmlformats.org/officeDocument/2006/relationships/tags" Target="../tags/tag27.xml"/><Relationship Id="rId10" Type="http://schemas.openxmlformats.org/officeDocument/2006/relationships/image" Target="../media/image72.png"/><Relationship Id="rId4" Type="http://schemas.openxmlformats.org/officeDocument/2006/relationships/tags" Target="../tags/tag26.xml"/><Relationship Id="rId9" Type="http://schemas.openxmlformats.org/officeDocument/2006/relationships/image" Target="../media/image7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image" Target="../media/image76.png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jpeg"/><Relationship Id="rId3" Type="http://schemas.openxmlformats.org/officeDocument/2006/relationships/image" Target="../media/image78.png"/><Relationship Id="rId7" Type="http://schemas.openxmlformats.org/officeDocument/2006/relationships/image" Target="../media/image82.emf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6.jpeg"/><Relationship Id="rId5" Type="http://schemas.openxmlformats.org/officeDocument/2006/relationships/image" Target="../media/image80.jpe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image" Target="../media/image42.png"/><Relationship Id="rId18" Type="http://schemas.openxmlformats.org/officeDocument/2006/relationships/image" Target="../media/image88.png"/><Relationship Id="rId3" Type="http://schemas.openxmlformats.org/officeDocument/2006/relationships/tags" Target="../tags/tag33.xml"/><Relationship Id="rId7" Type="http://schemas.openxmlformats.org/officeDocument/2006/relationships/tags" Target="../tags/tag37.xml"/><Relationship Id="rId12" Type="http://schemas.openxmlformats.org/officeDocument/2006/relationships/image" Target="../media/image41.png"/><Relationship Id="rId17" Type="http://schemas.openxmlformats.org/officeDocument/2006/relationships/image" Target="../media/image87.png"/><Relationship Id="rId2" Type="http://schemas.openxmlformats.org/officeDocument/2006/relationships/tags" Target="../tags/tag32.xml"/><Relationship Id="rId16" Type="http://schemas.openxmlformats.org/officeDocument/2006/relationships/image" Target="../media/image36.png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image" Target="../media/image40.png"/><Relationship Id="rId5" Type="http://schemas.openxmlformats.org/officeDocument/2006/relationships/tags" Target="../tags/tag35.xml"/><Relationship Id="rId15" Type="http://schemas.openxmlformats.org/officeDocument/2006/relationships/image" Target="../media/image43.png"/><Relationship Id="rId10" Type="http://schemas.openxmlformats.org/officeDocument/2006/relationships/notesSlide" Target="../notesSlides/notesSlide3.xml"/><Relationship Id="rId19" Type="http://schemas.openxmlformats.org/officeDocument/2006/relationships/image" Target="../media/image89.png"/><Relationship Id="rId4" Type="http://schemas.openxmlformats.org/officeDocument/2006/relationships/tags" Target="../tags/tag3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3.png"/><Relationship Id="rId5" Type="http://schemas.openxmlformats.org/officeDocument/2006/relationships/oleObject" Target="../embeddings/oleObject1.bin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tags" Target="../tags/tag4.xml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tags" Target="../tags/tag3.xml"/><Relationship Id="rId16" Type="http://schemas.openxmlformats.org/officeDocument/2006/relationships/image" Target="../media/image36.png"/><Relationship Id="rId1" Type="http://schemas.openxmlformats.org/officeDocument/2006/relationships/tags" Target="../tags/tag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36.png"/><Relationship Id="rId18" Type="http://schemas.openxmlformats.org/officeDocument/2006/relationships/image" Target="../media/image43.png"/><Relationship Id="rId3" Type="http://schemas.openxmlformats.org/officeDocument/2006/relationships/tags" Target="../tags/tag6.xml"/><Relationship Id="rId21" Type="http://schemas.openxmlformats.org/officeDocument/2006/relationships/image" Target="../media/image32.png"/><Relationship Id="rId7" Type="http://schemas.openxmlformats.org/officeDocument/2006/relationships/tags" Target="../tags/tag10.xml"/><Relationship Id="rId12" Type="http://schemas.openxmlformats.org/officeDocument/2006/relationships/image" Target="../media/image38.jpeg"/><Relationship Id="rId17" Type="http://schemas.openxmlformats.org/officeDocument/2006/relationships/image" Target="../media/image42.png"/><Relationship Id="rId2" Type="http://schemas.openxmlformats.org/officeDocument/2006/relationships/tags" Target="../tags/tag5.xml"/><Relationship Id="rId16" Type="http://schemas.openxmlformats.org/officeDocument/2006/relationships/image" Target="../media/image41.png"/><Relationship Id="rId20" Type="http://schemas.openxmlformats.org/officeDocument/2006/relationships/image" Target="../media/image31.png"/><Relationship Id="rId1" Type="http://schemas.openxmlformats.org/officeDocument/2006/relationships/vmlDrawing" Target="../drawings/vmlDrawing2.vml"/><Relationship Id="rId6" Type="http://schemas.openxmlformats.org/officeDocument/2006/relationships/tags" Target="../tags/tag9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35.png"/><Relationship Id="rId5" Type="http://schemas.openxmlformats.org/officeDocument/2006/relationships/tags" Target="../tags/tag8.xml"/><Relationship Id="rId15" Type="http://schemas.openxmlformats.org/officeDocument/2006/relationships/image" Target="../media/image40.png"/><Relationship Id="rId23" Type="http://schemas.openxmlformats.org/officeDocument/2006/relationships/image" Target="../media/image34.png"/><Relationship Id="rId10" Type="http://schemas.openxmlformats.org/officeDocument/2006/relationships/tags" Target="../tags/tag13.xml"/><Relationship Id="rId19" Type="http://schemas.openxmlformats.org/officeDocument/2006/relationships/oleObject" Target="../embeddings/oleObject2.bin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image" Target="../media/image39.png"/><Relationship Id="rId2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gif"/><Relationship Id="rId5" Type="http://schemas.openxmlformats.org/officeDocument/2006/relationships/image" Target="../media/image53.gif"/><Relationship Id="rId10" Type="http://schemas.openxmlformats.org/officeDocument/2006/relationships/image" Target="../media/image58.gif"/><Relationship Id="rId4" Type="http://schemas.openxmlformats.org/officeDocument/2006/relationships/image" Target="../media/image52.jpeg"/><Relationship Id="rId9" Type="http://schemas.openxmlformats.org/officeDocument/2006/relationships/image" Target="../media/image57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54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64.png"/><Relationship Id="rId2" Type="http://schemas.openxmlformats.org/officeDocument/2006/relationships/tags" Target="../tags/tag15.xml"/><Relationship Id="rId16" Type="http://schemas.openxmlformats.org/officeDocument/2006/relationships/image" Target="../media/image66.png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63.png"/><Relationship Id="rId5" Type="http://schemas.openxmlformats.org/officeDocument/2006/relationships/tags" Target="../tags/tag18.xml"/><Relationship Id="rId15" Type="http://schemas.openxmlformats.org/officeDocument/2006/relationships/image" Target="../media/image55.png"/><Relationship Id="rId10" Type="http://schemas.openxmlformats.org/officeDocument/2006/relationships/image" Target="../media/image62.png"/><Relationship Id="rId4" Type="http://schemas.openxmlformats.org/officeDocument/2006/relationships/tags" Target="../tags/tag17.xml"/><Relationship Id="rId9" Type="http://schemas.openxmlformats.org/officeDocument/2006/relationships/image" Target="../media/image61.png"/><Relationship Id="rId14" Type="http://schemas.openxmlformats.org/officeDocument/2006/relationships/image" Target="../media/image6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-32" y="2285992"/>
            <a:ext cx="662463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隶书" pitchFamily="49" charset="-122"/>
                <a:cs typeface="+mn-cs"/>
              </a:rPr>
              <a:t>讲授课程：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隶书" pitchFamily="49" charset="-122"/>
                <a:cs typeface="+mn-cs"/>
              </a:rPr>
              <a:t>概率论与数理统计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隶书" pitchFamily="49" charset="-122"/>
                <a:cs typeface="+mn-cs"/>
              </a:rPr>
              <a:t>授课对象：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隶书" pitchFamily="49" charset="-122"/>
                <a:cs typeface="+mn-cs"/>
              </a:rPr>
              <a:t>本科二年级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隶书" pitchFamily="49" charset="-122"/>
                <a:cs typeface="+mn-cs"/>
              </a:rPr>
              <a:t>课程类型：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隶书" pitchFamily="49" charset="-122"/>
                <a:cs typeface="+mn-cs"/>
              </a:rPr>
              <a:t>基础必修课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隶书" pitchFamily="49" charset="-122"/>
                <a:cs typeface="+mn-cs"/>
              </a:rPr>
              <a:t>参赛选手：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charset="0"/>
                <a:ea typeface="隶书" pitchFamily="49" charset="-122"/>
                <a:cs typeface="+mn-cs"/>
              </a:rPr>
              <a:t>荣耀华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0" y="1036965"/>
            <a:ext cx="9144000" cy="1015663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§</a:t>
            </a:r>
            <a:r>
              <a:rPr kumimoji="0" lang="en-US" altLang="zh-CN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 Unicode MS" pitchFamily="34" charset="-122"/>
                <a:cs typeface="Arial Unicode MS" pitchFamily="34" charset="-122"/>
              </a:rPr>
              <a:t>1.4  </a:t>
            </a:r>
            <a:r>
              <a:rPr kumimoji="0" lang="zh-CN" alt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charset="0"/>
                <a:ea typeface="Arial Unicode MS" pitchFamily="34" charset="-122"/>
                <a:cs typeface="Arial Unicode MS" pitchFamily="34" charset="-122"/>
              </a:rPr>
              <a:t>贝叶斯公式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隶书" pitchFamily="49" charset="-122"/>
              <a:ea typeface="隶书" pitchFamily="49" charset="-122"/>
              <a:cs typeface="+mn-cs"/>
            </a:endParaRPr>
          </a:p>
        </p:txBody>
      </p:sp>
      <p:pic>
        <p:nvPicPr>
          <p:cNvPr id="5" name="图片 4" descr="bj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9256" y="0"/>
            <a:ext cx="3714776" cy="1012131"/>
          </a:xfrm>
          <a:prstGeom prst="rect">
            <a:avLst/>
          </a:prstGeom>
        </p:spPr>
      </p:pic>
      <p:pic>
        <p:nvPicPr>
          <p:cNvPr id="6" name="图片 5" descr="韦恩图-贝叶斯2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596" y="5518397"/>
            <a:ext cx="2104239" cy="11967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4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r>
              <a:rPr lang="en-US" altLang="zh-CN" i="0" dirty="0" smtClean="0"/>
              <a:t>-</a:t>
            </a:r>
            <a:r>
              <a:rPr lang="zh-CN" altLang="en-US" i="0" dirty="0" smtClean="0"/>
              <a:t>找已知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396000" y="2709000"/>
            <a:ext cx="8319372" cy="1152000"/>
            <a:chOff x="396000" y="1208802"/>
            <a:chExt cx="8319372" cy="1152000"/>
          </a:xfrm>
        </p:grpSpPr>
        <p:sp>
          <p:nvSpPr>
            <p:cNvPr id="5" name="AutoShape 17 1 1"/>
            <p:cNvSpPr>
              <a:spLocks noChangeArrowheads="1"/>
            </p:cNvSpPr>
            <p:nvPr/>
          </p:nvSpPr>
          <p:spPr bwMode="gray">
            <a:xfrm>
              <a:off x="396000" y="1214422"/>
              <a:ext cx="8319372" cy="114638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28596" y="1208802"/>
              <a:ext cx="7571303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/>
                <a:t>奥巴马是未来总统时，调查显示他获胜的</a:t>
              </a:r>
              <a:endParaRPr lang="en-US" altLang="zh-CN" sz="3200" dirty="0" smtClean="0"/>
            </a:p>
            <a:p>
              <a:r>
                <a:rPr lang="zh-CN" altLang="en-US" sz="3200" dirty="0" smtClean="0"/>
                <a:t>概率是</a:t>
              </a:r>
              <a:r>
                <a:rPr lang="en-US" altLang="zh-CN" sz="3200" dirty="0" smtClean="0"/>
                <a:t>0.6</a:t>
              </a:r>
              <a:endParaRPr lang="zh-CN" altLang="en-US" sz="3200" dirty="0"/>
            </a:p>
          </p:txBody>
        </p:sp>
      </p:grpSp>
      <p:pic>
        <p:nvPicPr>
          <p:cNvPr id="22" name="图片 21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>
          <a:xfrm>
            <a:off x="3071802" y="3904066"/>
            <a:ext cx="2560320" cy="407213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428596" y="4445992"/>
            <a:ext cx="8286776" cy="1143008"/>
            <a:chOff x="500066" y="1214422"/>
            <a:chExt cx="8286776" cy="1143008"/>
          </a:xfrm>
        </p:grpSpPr>
        <p:sp>
          <p:nvSpPr>
            <p:cNvPr id="11" name="AutoShape 17 2"/>
            <p:cNvSpPr>
              <a:spLocks noChangeArrowheads="1"/>
            </p:cNvSpPr>
            <p:nvPr/>
          </p:nvSpPr>
          <p:spPr bwMode="gray">
            <a:xfrm>
              <a:off x="500066" y="1214422"/>
              <a:ext cx="8286776" cy="1143008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75034" y="1277430"/>
              <a:ext cx="7981672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dirty="0" smtClean="0"/>
                <a:t>罗姆尼是未来总统时，民调显示奥巴马获胜</a:t>
              </a:r>
              <a:endParaRPr lang="en-US" altLang="zh-CN" sz="3200" dirty="0" smtClean="0"/>
            </a:p>
            <a:p>
              <a:r>
                <a:rPr lang="zh-CN" altLang="en-US" sz="3200" dirty="0" smtClean="0"/>
                <a:t>的概率是</a:t>
              </a:r>
              <a:r>
                <a:rPr lang="en-US" altLang="zh-CN" sz="3200" dirty="0" smtClean="0"/>
                <a:t>0.37</a:t>
              </a:r>
              <a:endParaRPr lang="zh-CN" altLang="en-US" sz="3200" dirty="0"/>
            </a:p>
          </p:txBody>
        </p:sp>
      </p:grpSp>
      <p:pic>
        <p:nvPicPr>
          <p:cNvPr id="23" name="图片 22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>
          <a:xfrm>
            <a:off x="2988000" y="5685787"/>
            <a:ext cx="2774899" cy="407213"/>
          </a:xfrm>
          <a:prstGeom prst="rect">
            <a:avLst/>
          </a:prstGeom>
        </p:spPr>
      </p:pic>
      <p:grpSp>
        <p:nvGrpSpPr>
          <p:cNvPr id="19" name="组合 18"/>
          <p:cNvGrpSpPr/>
          <p:nvPr/>
        </p:nvGrpSpPr>
        <p:grpSpPr>
          <a:xfrm>
            <a:off x="428596" y="1197001"/>
            <a:ext cx="8286776" cy="1303305"/>
            <a:chOff x="428596" y="5014983"/>
            <a:chExt cx="8286776" cy="1303305"/>
          </a:xfrm>
        </p:grpSpPr>
        <p:grpSp>
          <p:nvGrpSpPr>
            <p:cNvPr id="18" name="组合 17"/>
            <p:cNvGrpSpPr/>
            <p:nvPr/>
          </p:nvGrpSpPr>
          <p:grpSpPr>
            <a:xfrm>
              <a:off x="428596" y="5072098"/>
              <a:ext cx="8286776" cy="1246190"/>
              <a:chOff x="428596" y="4357718"/>
              <a:chExt cx="8286776" cy="1246190"/>
            </a:xfrm>
          </p:grpSpPr>
          <p:sp>
            <p:nvSpPr>
              <p:cNvPr id="17" name="AutoShape 17 1 2"/>
              <p:cNvSpPr>
                <a:spLocks noChangeArrowheads="1"/>
              </p:cNvSpPr>
              <p:nvPr/>
            </p:nvSpPr>
            <p:spPr bwMode="gray">
              <a:xfrm>
                <a:off x="428596" y="4357718"/>
                <a:ext cx="8286776" cy="71438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6" name="图片 15" descr="IguanaTex_tmp.png"/>
              <p:cNvPicPr>
                <a:picLocks noChangeAspect="1"/>
              </p:cNvPicPr>
              <p:nvPr>
                <p:custDataLst>
                  <p:tags r:id="rId3"/>
                </p:custDataLst>
              </p:nvPr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57488" y="5214974"/>
                <a:ext cx="3652700" cy="388934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428596" y="5014983"/>
              <a:ext cx="81034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/>
                <a:t>首先假设奥巴马，罗姆尼当选的概率相等</a:t>
              </a:r>
              <a:endParaRPr lang="en-US" altLang="zh-CN" sz="3200" dirty="0" smtClean="0"/>
            </a:p>
            <a:p>
              <a:r>
                <a:rPr lang="en-US" altLang="zh-CN" sz="2800" b="1" dirty="0" smtClean="0"/>
                <a:t>        </a:t>
              </a:r>
              <a:endParaRPr lang="zh-CN" altLang="en-US" sz="2800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40"/>
          <p:cNvSpPr>
            <a:spLocks/>
          </p:cNvSpPr>
          <p:nvPr/>
        </p:nvSpPr>
        <p:spPr bwMode="gray">
          <a:xfrm rot="3046289" flipH="1">
            <a:off x="5543391" y="1138238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33725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5" name="Freeform 41"/>
          <p:cNvSpPr>
            <a:spLocks/>
          </p:cNvSpPr>
          <p:nvPr/>
        </p:nvSpPr>
        <p:spPr bwMode="gray">
          <a:xfrm rot="3171804" flipH="1">
            <a:off x="3195478" y="3182938"/>
            <a:ext cx="1806575" cy="28829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189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6" name="Freeform 42"/>
          <p:cNvSpPr>
            <a:spLocks/>
          </p:cNvSpPr>
          <p:nvPr/>
        </p:nvSpPr>
        <p:spPr bwMode="gray">
          <a:xfrm rot="-46326947">
            <a:off x="5543391" y="3187700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" name="Freeform 43"/>
          <p:cNvSpPr>
            <a:spLocks/>
          </p:cNvSpPr>
          <p:nvPr/>
        </p:nvSpPr>
        <p:spPr bwMode="gray">
          <a:xfrm rot="-46246289">
            <a:off x="3200241" y="1136650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33725"/>
                  <a:invGamma/>
                </a:schemeClr>
              </a:gs>
            </a:gsLst>
            <a:lin ang="27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8" name="Text Box 45"/>
          <p:cNvSpPr txBox="1">
            <a:spLocks noChangeArrowheads="1"/>
          </p:cNvSpPr>
          <p:nvPr/>
        </p:nvSpPr>
        <p:spPr bwMode="gray">
          <a:xfrm>
            <a:off x="5656104" y="2243138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找已知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gray">
          <a:xfrm>
            <a:off x="3276441" y="4470400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做预测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" name="Text Box 47"/>
          <p:cNvSpPr txBox="1">
            <a:spLocks noChangeArrowheads="1"/>
          </p:cNvSpPr>
          <p:nvPr/>
        </p:nvSpPr>
        <p:spPr bwMode="gray">
          <a:xfrm>
            <a:off x="5632291" y="4454525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算概率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4785276" y="312261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1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2" name="Rectangle 49"/>
          <p:cNvSpPr>
            <a:spLocks noChangeArrowheads="1"/>
          </p:cNvSpPr>
          <p:nvPr/>
        </p:nvSpPr>
        <p:spPr bwMode="auto">
          <a:xfrm>
            <a:off x="5482188" y="312261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2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3" name="Rectangle 50"/>
          <p:cNvSpPr>
            <a:spLocks noChangeArrowheads="1"/>
          </p:cNvSpPr>
          <p:nvPr/>
        </p:nvSpPr>
        <p:spPr bwMode="auto">
          <a:xfrm>
            <a:off x="4810676" y="3779838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3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4" name="Rectangle 51"/>
          <p:cNvSpPr>
            <a:spLocks noChangeArrowheads="1"/>
          </p:cNvSpPr>
          <p:nvPr/>
        </p:nvSpPr>
        <p:spPr bwMode="auto">
          <a:xfrm>
            <a:off x="5482188" y="3771900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4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5" name="Text Box 52"/>
          <p:cNvSpPr txBox="1">
            <a:spLocks noChangeArrowheads="1"/>
          </p:cNvSpPr>
          <p:nvPr/>
        </p:nvSpPr>
        <p:spPr bwMode="gray">
          <a:xfrm>
            <a:off x="3233579" y="2262188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审题目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7" name="标题 1"/>
          <p:cNvSpPr txBox="1">
            <a:spLocks/>
          </p:cNvSpPr>
          <p:nvPr/>
        </p:nvSpPr>
        <p:spPr bwMode="auto">
          <a:xfrm>
            <a:off x="-972000" y="3069000"/>
            <a:ext cx="5400000" cy="868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 smtClean="0">
                <a:latin typeface="+mj-lt"/>
                <a:ea typeface="+mj-ea"/>
                <a:cs typeface="+mj-cs"/>
              </a:rPr>
              <a:t>思维训练</a:t>
            </a:r>
            <a:endParaRPr kumimoji="0" lang="zh-CN" altLang="en-US" sz="3200" b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8" name="标题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i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r>
              <a:rPr lang="en-US" altLang="zh-CN" i="0" dirty="0" smtClean="0"/>
              <a:t>-</a:t>
            </a:r>
            <a:r>
              <a:rPr lang="zh-CN" altLang="en-US" i="0" dirty="0" smtClean="0"/>
              <a:t>算概率</a:t>
            </a:r>
            <a:endParaRPr lang="zh-CN" altLang="en-US" dirty="0"/>
          </a:p>
        </p:txBody>
      </p:sp>
      <p:pic>
        <p:nvPicPr>
          <p:cNvPr id="4" name="图片 3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785918" y="2161498"/>
            <a:ext cx="1362738" cy="373291"/>
          </a:xfrm>
          <a:prstGeom prst="rect">
            <a:avLst/>
          </a:prstGeom>
        </p:spPr>
      </p:pic>
      <p:pic>
        <p:nvPicPr>
          <p:cNvPr id="5" name="图片 4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2441970" y="4379995"/>
            <a:ext cx="3106863" cy="631447"/>
          </a:xfrm>
          <a:prstGeom prst="rect">
            <a:avLst/>
          </a:prstGeom>
        </p:spPr>
      </p:pic>
      <p:pic>
        <p:nvPicPr>
          <p:cNvPr id="6" name="图片 5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2433990" y="3457640"/>
            <a:ext cx="5772523" cy="881507"/>
          </a:xfrm>
          <a:prstGeom prst="rect">
            <a:avLst/>
          </a:prstGeom>
        </p:spPr>
      </p:pic>
      <p:pic>
        <p:nvPicPr>
          <p:cNvPr id="7" name="图片 6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2433990" y="5185834"/>
            <a:ext cx="966060" cy="203286"/>
          </a:xfrm>
          <a:prstGeom prst="rect">
            <a:avLst/>
          </a:prstGeom>
        </p:spPr>
      </p:pic>
      <p:pic>
        <p:nvPicPr>
          <p:cNvPr id="8" name="图片 7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433991" y="2593546"/>
            <a:ext cx="1731532" cy="881507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866038" y="2377522"/>
            <a:ext cx="1152128" cy="64807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66038" y="2953586"/>
            <a:ext cx="1152128" cy="648072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2962630" y="1285860"/>
            <a:ext cx="3122677" cy="1019654"/>
          </a:xfrm>
          <a:prstGeom prst="wedgeEllipseCallout">
            <a:avLst/>
          </a:prstGeom>
          <a:solidFill>
            <a:schemeClr val="accent1">
              <a:alpha val="78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乘法公式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4068000" y="2161498"/>
            <a:ext cx="3096344" cy="872480"/>
          </a:xfrm>
          <a:prstGeom prst="wedgeEllipseCallout">
            <a:avLst/>
          </a:prstGeom>
          <a:solidFill>
            <a:schemeClr val="accent1">
              <a:alpha val="77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全概率公式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AutoShape 12"/>
          <p:cNvSpPr>
            <a:spLocks noChangeArrowheads="1"/>
          </p:cNvSpPr>
          <p:nvPr/>
        </p:nvSpPr>
        <p:spPr bwMode="ltGray">
          <a:xfrm>
            <a:off x="1476000" y="4452174"/>
            <a:ext cx="6104620" cy="1136826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r>
              <a:rPr lang="zh-CN" altLang="en-US" sz="3600" b="1" dirty="0" smtClean="0"/>
              <a:t>调查显示奥巴马获胜时，</a:t>
            </a:r>
            <a:endParaRPr lang="en-US" altLang="zh-CN" sz="3600" b="1" dirty="0" smtClean="0"/>
          </a:p>
          <a:p>
            <a:r>
              <a:rPr lang="zh-CN" altLang="en-US" sz="3600" b="1" dirty="0" smtClean="0"/>
              <a:t>奥巴马是总统的概率为</a:t>
            </a:r>
            <a:r>
              <a:rPr lang="en-US" altLang="zh-CN" sz="3600" b="1" dirty="0" smtClean="0"/>
              <a:t>0.619</a:t>
            </a:r>
            <a:endParaRPr lang="zh-CN" altLang="en-US" sz="36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-6.66667E-6 L 1.11111E-6 -0.11552 " pathEditMode="relative" ptsTypes="AA">
                                      <p:cBhvr>
                                        <p:cTn id="79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0.00023 L -0.00225 -0.21763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0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i="0" dirty="0"/>
          </a:p>
        </p:txBody>
      </p:sp>
      <p:sp>
        <p:nvSpPr>
          <p:cNvPr id="4" name="Freeform 40"/>
          <p:cNvSpPr>
            <a:spLocks/>
          </p:cNvSpPr>
          <p:nvPr/>
        </p:nvSpPr>
        <p:spPr bwMode="gray">
          <a:xfrm rot="3046289" flipH="1">
            <a:off x="5543391" y="1138238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33725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5" name="Freeform 41"/>
          <p:cNvSpPr>
            <a:spLocks/>
          </p:cNvSpPr>
          <p:nvPr/>
        </p:nvSpPr>
        <p:spPr bwMode="gray">
          <a:xfrm rot="3171804" flipH="1">
            <a:off x="3195478" y="3182938"/>
            <a:ext cx="1806575" cy="28829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189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6" name="Freeform 42"/>
          <p:cNvSpPr>
            <a:spLocks/>
          </p:cNvSpPr>
          <p:nvPr/>
        </p:nvSpPr>
        <p:spPr bwMode="gray">
          <a:xfrm rot="-46326947">
            <a:off x="5543391" y="3187700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" name="Freeform 43"/>
          <p:cNvSpPr>
            <a:spLocks/>
          </p:cNvSpPr>
          <p:nvPr/>
        </p:nvSpPr>
        <p:spPr bwMode="gray">
          <a:xfrm rot="-46246289">
            <a:off x="3200241" y="1136650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33725"/>
                  <a:invGamma/>
                </a:schemeClr>
              </a:gs>
            </a:gsLst>
            <a:lin ang="27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8" name="Text Box 45"/>
          <p:cNvSpPr txBox="1">
            <a:spLocks noChangeArrowheads="1"/>
          </p:cNvSpPr>
          <p:nvPr/>
        </p:nvSpPr>
        <p:spPr bwMode="gray">
          <a:xfrm>
            <a:off x="5656104" y="2243138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找已知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gray">
          <a:xfrm>
            <a:off x="3276441" y="4470400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做预测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" name="Text Box 47"/>
          <p:cNvSpPr txBox="1">
            <a:spLocks noChangeArrowheads="1"/>
          </p:cNvSpPr>
          <p:nvPr/>
        </p:nvSpPr>
        <p:spPr bwMode="gray">
          <a:xfrm>
            <a:off x="5632291" y="4454525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算概率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4785276" y="312261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1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2" name="Rectangle 49"/>
          <p:cNvSpPr>
            <a:spLocks noChangeArrowheads="1"/>
          </p:cNvSpPr>
          <p:nvPr/>
        </p:nvSpPr>
        <p:spPr bwMode="auto">
          <a:xfrm>
            <a:off x="5482188" y="312261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2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3" name="Rectangle 50"/>
          <p:cNvSpPr>
            <a:spLocks noChangeArrowheads="1"/>
          </p:cNvSpPr>
          <p:nvPr/>
        </p:nvSpPr>
        <p:spPr bwMode="auto">
          <a:xfrm>
            <a:off x="4810676" y="3779838"/>
            <a:ext cx="312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4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4" name="Rectangle 51"/>
          <p:cNvSpPr>
            <a:spLocks noChangeArrowheads="1"/>
          </p:cNvSpPr>
          <p:nvPr/>
        </p:nvSpPr>
        <p:spPr bwMode="auto">
          <a:xfrm>
            <a:off x="5482188" y="3771900"/>
            <a:ext cx="312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3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5" name="Text Box 52"/>
          <p:cNvSpPr txBox="1">
            <a:spLocks noChangeArrowheads="1"/>
          </p:cNvSpPr>
          <p:nvPr/>
        </p:nvSpPr>
        <p:spPr bwMode="gray">
          <a:xfrm>
            <a:off x="3233579" y="2262188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审题目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-972000" y="3069000"/>
            <a:ext cx="5400000" cy="868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 smtClean="0">
                <a:latin typeface="+mj-lt"/>
                <a:ea typeface="+mj-ea"/>
                <a:cs typeface="+mj-cs"/>
              </a:rPr>
              <a:t>思维训练</a:t>
            </a:r>
            <a:endParaRPr kumimoji="0" lang="zh-CN" altLang="en-US" sz="3200" b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r>
              <a:rPr lang="en-US" altLang="zh-CN" i="0" dirty="0" smtClean="0"/>
              <a:t>-</a:t>
            </a:r>
            <a:r>
              <a:rPr lang="zh-CN" altLang="en-US" i="0" dirty="0" smtClean="0"/>
              <a:t>做预测</a:t>
            </a:r>
            <a:endParaRPr lang="zh-CN" altLang="en-US" dirty="0"/>
          </a:p>
        </p:txBody>
      </p:sp>
      <p:sp>
        <p:nvSpPr>
          <p:cNvPr id="13" name="AutoShape 12 1"/>
          <p:cNvSpPr>
            <a:spLocks noChangeArrowheads="1"/>
          </p:cNvSpPr>
          <p:nvPr/>
        </p:nvSpPr>
        <p:spPr bwMode="ltGray">
          <a:xfrm>
            <a:off x="138082" y="1285858"/>
            <a:ext cx="4357718" cy="1714513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调查显示奥巴马获胜时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，</a:t>
            </a:r>
            <a:endParaRPr lang="en-US" altLang="zh-CN" sz="3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奥</a:t>
            </a:r>
            <a:r>
              <a:rPr lang="zh-CN" altLang="en-US" sz="3200" dirty="0" smtClean="0">
                <a:solidFill>
                  <a:srgbClr val="FF0000"/>
                </a:solidFill>
              </a:rPr>
              <a:t>巴马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是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总统的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概率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为</a:t>
            </a:r>
            <a:endParaRPr lang="en-US" altLang="zh-CN" sz="3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altLang="zh-CN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0.619</a:t>
            </a:r>
            <a:endParaRPr lang="zh-CN" alt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15" name="图片 14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071538" y="3286124"/>
            <a:ext cx="2734471" cy="373291"/>
          </a:xfrm>
          <a:prstGeom prst="rect">
            <a:avLst/>
          </a:prstGeom>
        </p:spPr>
      </p:pic>
      <p:pic>
        <p:nvPicPr>
          <p:cNvPr id="18" name="图片 17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94359" y="3286124"/>
            <a:ext cx="2720979" cy="373291"/>
          </a:xfrm>
          <a:prstGeom prst="rect">
            <a:avLst/>
          </a:prstGeom>
        </p:spPr>
      </p:pic>
      <p:pic>
        <p:nvPicPr>
          <p:cNvPr id="21" name="图片 20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793532" y="4627345"/>
            <a:ext cx="3278667" cy="373291"/>
          </a:xfrm>
          <a:prstGeom prst="rect">
            <a:avLst/>
          </a:prstGeom>
        </p:spPr>
      </p:pic>
      <p:sp>
        <p:nvSpPr>
          <p:cNvPr id="22" name="AutoShape 12 1"/>
          <p:cNvSpPr>
            <a:spLocks noChangeArrowheads="1"/>
          </p:cNvSpPr>
          <p:nvPr/>
        </p:nvSpPr>
        <p:spPr bwMode="ltGray">
          <a:xfrm>
            <a:off x="2081194" y="5143512"/>
            <a:ext cx="5134012" cy="1000132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r>
              <a:rPr lang="zh-CN" altLang="en-US" sz="3200" dirty="0" smtClean="0">
                <a:solidFill>
                  <a:srgbClr val="FF0000"/>
                </a:solidFill>
              </a:rPr>
              <a:t>奥</a:t>
            </a:r>
            <a:r>
              <a:rPr lang="zh-CN" altLang="en-US" sz="3200" dirty="0" smtClean="0">
                <a:solidFill>
                  <a:srgbClr val="FF0000"/>
                </a:solidFill>
              </a:rPr>
              <a:t>巴马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更有可能是总统。</a:t>
            </a:r>
            <a:endParaRPr lang="en-US" altLang="zh-CN" sz="3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3" name="Freeform 8 2"/>
          <p:cNvSpPr/>
          <p:nvPr/>
        </p:nvSpPr>
        <p:spPr bwMode="gray">
          <a:xfrm rot="12201975">
            <a:off x="2151773" y="3707273"/>
            <a:ext cx="1176868" cy="647296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solidFill>
            <a:schemeClr val="folHlink"/>
          </a:solidFill>
          <a:ln w="0">
            <a:noFill/>
            <a:prstDash val="solid"/>
            <a:round/>
          </a:ln>
          <a:effectLst>
            <a:outerShdw dist="107763" dir="2700000" algn="ctr" rotWithShape="0">
              <a:srgbClr val="080808">
                <a:alpha val="50000"/>
              </a:srgbClr>
            </a:outerShdw>
          </a:effectLst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4" name="Freeform 8 2"/>
          <p:cNvSpPr/>
          <p:nvPr/>
        </p:nvSpPr>
        <p:spPr bwMode="gray">
          <a:xfrm rot="18047625">
            <a:off x="5047372" y="3847956"/>
            <a:ext cx="1176868" cy="647296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solidFill>
            <a:schemeClr val="folHlink"/>
          </a:solidFill>
          <a:ln w="0">
            <a:noFill/>
            <a:prstDash val="solid"/>
            <a:round/>
          </a:ln>
          <a:effectLst>
            <a:outerShdw dist="107763" dir="2700000" algn="ctr" rotWithShape="0">
              <a:srgbClr val="080808">
                <a:alpha val="50000"/>
              </a:srgbClr>
            </a:outerShdw>
          </a:effectLst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/>
          <a:lstStyle/>
          <a:p>
            <a:endParaRPr lang="zh-CN" altLang="en-US"/>
          </a:p>
        </p:txBody>
      </p:sp>
      <p:sp>
        <p:nvSpPr>
          <p:cNvPr id="25" name="AutoShape 12 1"/>
          <p:cNvSpPr>
            <a:spLocks noChangeArrowheads="1"/>
          </p:cNvSpPr>
          <p:nvPr/>
        </p:nvSpPr>
        <p:spPr bwMode="ltGray">
          <a:xfrm>
            <a:off x="4714876" y="1285859"/>
            <a:ext cx="4357718" cy="1714513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调查显示奥巴马获胜时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，</a:t>
            </a:r>
            <a:endParaRPr lang="en-US" altLang="zh-CN" sz="3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罗姆尼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是总统的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概率</a:t>
            </a:r>
            <a:r>
              <a:rPr lang="zh-CN" altLang="en-US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为</a:t>
            </a:r>
            <a:endParaRPr lang="en-US" altLang="zh-CN" sz="3200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r>
              <a:rPr lang="en-US" altLang="zh-CN" sz="3200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0.381</a:t>
            </a:r>
            <a:endParaRPr lang="zh-CN" altLang="en-US" sz="3200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Oval 2"/>
          <p:cNvSpPr>
            <a:spLocks noChangeArrowheads="1"/>
          </p:cNvSpPr>
          <p:nvPr/>
        </p:nvSpPr>
        <p:spPr bwMode="gray">
          <a:xfrm>
            <a:off x="2374900" y="2437765"/>
            <a:ext cx="2743200" cy="2743200"/>
          </a:xfrm>
          <a:prstGeom prst="ellipse">
            <a:avLst/>
          </a:prstGeom>
          <a:solidFill>
            <a:schemeClr val="bg1">
              <a:alpha val="80000"/>
            </a:schemeClr>
          </a:solidFill>
          <a:ln w="9525" algn="ctr">
            <a:noFill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4" name="Line 4"/>
          <p:cNvSpPr>
            <a:spLocks noChangeShapeType="1"/>
          </p:cNvSpPr>
          <p:nvPr/>
        </p:nvSpPr>
        <p:spPr bwMode="gray">
          <a:xfrm rot="20760000">
            <a:off x="2759710" y="4023995"/>
            <a:ext cx="1338580" cy="4826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5" name="Line 5"/>
          <p:cNvSpPr>
            <a:spLocks noChangeShapeType="1"/>
          </p:cNvSpPr>
          <p:nvPr/>
        </p:nvSpPr>
        <p:spPr bwMode="gray">
          <a:xfrm>
            <a:off x="3575050" y="2590800"/>
            <a:ext cx="914400" cy="914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7" name="Line 7"/>
          <p:cNvSpPr>
            <a:spLocks noChangeShapeType="1"/>
          </p:cNvSpPr>
          <p:nvPr/>
        </p:nvSpPr>
        <p:spPr bwMode="gray">
          <a:xfrm>
            <a:off x="4870449" y="4038600"/>
            <a:ext cx="657087" cy="3647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68" name="Line 8"/>
          <p:cNvSpPr>
            <a:spLocks noChangeShapeType="1"/>
          </p:cNvSpPr>
          <p:nvPr/>
        </p:nvSpPr>
        <p:spPr bwMode="gray">
          <a:xfrm flipV="1">
            <a:off x="4870450" y="2743200"/>
            <a:ext cx="533400" cy="838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37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 i="0" dirty="0">
                <a:ea typeface="宋体" panose="02010600030101010101" pitchFamily="2" charset="-122"/>
              </a:rPr>
              <a:t>贝叶斯公式应用</a:t>
            </a:r>
          </a:p>
        </p:txBody>
      </p:sp>
      <p:grpSp>
        <p:nvGrpSpPr>
          <p:cNvPr id="3" name="Group 11"/>
          <p:cNvGrpSpPr/>
          <p:nvPr/>
        </p:nvGrpSpPr>
        <p:grpSpPr bwMode="auto">
          <a:xfrm>
            <a:off x="2660650" y="1428115"/>
            <a:ext cx="1499870" cy="1556385"/>
            <a:chOff x="2064" y="1008"/>
            <a:chExt cx="722" cy="872"/>
          </a:xfrm>
        </p:grpSpPr>
        <p:sp>
          <p:nvSpPr>
            <p:cNvPr id="15372" name="Oval 12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4" name="Group 13"/>
            <p:cNvGrpSpPr/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15374" name="Picture 14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</p:spPr>
          </p:pic>
          <p:sp>
            <p:nvSpPr>
              <p:cNvPr id="15375" name="Oval 15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tx2">
                  <a:alpha val="50000"/>
                </a:schemeClr>
              </a:soli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5376" name="Picture 16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</p:spPr>
          </p:pic>
          <p:grpSp>
            <p:nvGrpSpPr>
              <p:cNvPr id="7" name="Group 17"/>
              <p:cNvGrpSpPr/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15" name="Group 18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379" name="AutoShape 19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0" name="AutoShape 20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1" name="AutoShape 21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2" name="AutoShape 22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6" name="Group 23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384" name="AutoShape 24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5" name="AutoShape 25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6" name="AutoShape 26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87" name="AutoShape 27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7" name="Group 28"/>
            <p:cNvGrpSpPr/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18" name="Group 29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5390" name="AutoShape 30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91" name="AutoShape 31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92" name="AutoShape 32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93" name="AutoShape 33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9" name="Group 34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5395" name="AutoShape 35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96" name="AutoShape 36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97" name="AutoShape 37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398" name="AutoShape 38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399" name="Rectangle 39"/>
            <p:cNvSpPr>
              <a:spLocks noChangeArrowheads="1"/>
            </p:cNvSpPr>
            <p:nvPr/>
          </p:nvSpPr>
          <p:spPr bwMode="gray">
            <a:xfrm>
              <a:off x="2083" y="1110"/>
              <a:ext cx="659" cy="53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  <a:flatTx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000000"/>
                  </a:solidFill>
                  <a:ea typeface="宋体" panose="02010600030101010101" pitchFamily="2" charset="-122"/>
                </a:rPr>
                <a:t>空海难</a:t>
              </a:r>
              <a:r>
                <a:rPr lang="zh-CN" altLang="en-US" sz="2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搜救</a:t>
              </a:r>
            </a:p>
          </p:txBody>
        </p:sp>
      </p:grpSp>
      <p:grpSp>
        <p:nvGrpSpPr>
          <p:cNvPr id="20" name="Group 40"/>
          <p:cNvGrpSpPr/>
          <p:nvPr/>
        </p:nvGrpSpPr>
        <p:grpSpPr bwMode="auto">
          <a:xfrm>
            <a:off x="1553346" y="3582035"/>
            <a:ext cx="1280024" cy="1550670"/>
            <a:chOff x="2064" y="1008"/>
            <a:chExt cx="722" cy="872"/>
          </a:xfrm>
        </p:grpSpPr>
        <p:sp>
          <p:nvSpPr>
            <p:cNvPr id="15401" name="Oval 41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1" name="Group 42"/>
            <p:cNvGrpSpPr/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15403" name="Picture 43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</p:spPr>
          </p:pic>
          <p:sp>
            <p:nvSpPr>
              <p:cNvPr id="15404" name="Oval 44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accent2">
                  <a:alpha val="50000"/>
                </a:schemeClr>
              </a:soli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5405" name="Picture 45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</p:spPr>
          </p:pic>
          <p:grpSp>
            <p:nvGrpSpPr>
              <p:cNvPr id="22" name="Group 46"/>
              <p:cNvGrpSpPr/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23" name="Group 47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08" name="AutoShape 4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09" name="AutoShape 4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0" name="AutoShape 5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1" name="AutoShape 5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4" name="Group 52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413" name="AutoShape 5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4" name="AutoShape 5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5" name="AutoShape 5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16" name="AutoShape 5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26" name="Group 57"/>
            <p:cNvGrpSpPr/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27" name="Group 58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5419" name="AutoShape 59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20" name="AutoShape 60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21" name="AutoShape 61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22" name="AutoShape 62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8" name="Group 63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5424" name="AutoShape 64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25" name="AutoShape 65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26" name="AutoShape 66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27" name="AutoShape 67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428" name="Rectangle 68"/>
            <p:cNvSpPr>
              <a:spLocks noChangeArrowheads="1"/>
            </p:cNvSpPr>
            <p:nvPr/>
          </p:nvSpPr>
          <p:spPr bwMode="gray">
            <a:xfrm>
              <a:off x="2090" y="1098"/>
              <a:ext cx="676" cy="53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  <a:flatTx/>
            </a:bodyPr>
            <a:lstStyle/>
            <a:p>
              <a:pPr algn="ctr"/>
              <a:r>
                <a:rPr lang="zh-CN" altLang="en-US" sz="2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雾霾防控</a:t>
              </a:r>
            </a:p>
          </p:txBody>
        </p:sp>
      </p:grpSp>
      <p:grpSp>
        <p:nvGrpSpPr>
          <p:cNvPr id="29" name="Group 98"/>
          <p:cNvGrpSpPr/>
          <p:nvPr/>
        </p:nvGrpSpPr>
        <p:grpSpPr bwMode="auto">
          <a:xfrm>
            <a:off x="5487073" y="3511551"/>
            <a:ext cx="1235633" cy="1446530"/>
            <a:chOff x="2064" y="1008"/>
            <a:chExt cx="722" cy="872"/>
          </a:xfrm>
        </p:grpSpPr>
        <p:sp>
          <p:nvSpPr>
            <p:cNvPr id="15459" name="Oval 99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0" name="Group 100"/>
            <p:cNvGrpSpPr/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15461" name="Picture 101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</p:spPr>
          </p:pic>
          <p:sp>
            <p:nvSpPr>
              <p:cNvPr id="15462" name="Oval 102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bg2">
                  <a:alpha val="50000"/>
                </a:schemeClr>
              </a:soli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5463" name="Picture 103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</p:spPr>
          </p:pic>
          <p:grpSp>
            <p:nvGrpSpPr>
              <p:cNvPr id="31" name="Group 104"/>
              <p:cNvGrpSpPr/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15456" name="Group 105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66" name="AutoShape 106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67" name="AutoShape 107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68" name="AutoShape 108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69" name="AutoShape 109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457" name="Group 110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471" name="AutoShape 111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2" name="AutoShape 112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3" name="AutoShape 113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4" name="AutoShape 114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5458" name="Group 115"/>
            <p:cNvGrpSpPr/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15460" name="Group 116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5477" name="AutoShape 117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78" name="AutoShape 118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79" name="AutoShape 119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80" name="AutoShape 120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5464" name="Group 121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5482" name="AutoShape 122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83" name="AutoShape 123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84" name="AutoShape 124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485" name="AutoShape 125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486" name="Rectangle 126"/>
            <p:cNvSpPr>
              <a:spLocks noChangeArrowheads="1"/>
            </p:cNvSpPr>
            <p:nvPr/>
          </p:nvSpPr>
          <p:spPr bwMode="gray">
            <a:xfrm>
              <a:off x="2085" y="1075"/>
              <a:ext cx="683" cy="575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  <a:flatTx/>
            </a:bodyPr>
            <a:lstStyle/>
            <a:p>
              <a:pPr algn="ctr"/>
              <a:r>
                <a:rPr lang="zh-CN" altLang="en-US" sz="2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人工智能</a:t>
              </a:r>
            </a:p>
          </p:txBody>
        </p:sp>
      </p:grpSp>
      <p:grpSp>
        <p:nvGrpSpPr>
          <p:cNvPr id="15465" name="Group 127"/>
          <p:cNvGrpSpPr/>
          <p:nvPr/>
        </p:nvGrpSpPr>
        <p:grpSpPr bwMode="auto">
          <a:xfrm>
            <a:off x="4943475" y="1688465"/>
            <a:ext cx="1289050" cy="1479550"/>
            <a:chOff x="2064" y="1008"/>
            <a:chExt cx="722" cy="872"/>
          </a:xfrm>
        </p:grpSpPr>
        <p:sp>
          <p:nvSpPr>
            <p:cNvPr id="15488" name="Oval 128"/>
            <p:cNvSpPr>
              <a:spLocks noChangeArrowheads="1"/>
            </p:cNvSpPr>
            <p:nvPr/>
          </p:nvSpPr>
          <p:spPr bwMode="gray">
            <a:xfrm>
              <a:off x="2064" y="1008"/>
              <a:ext cx="722" cy="727"/>
            </a:xfrm>
            <a:prstGeom prst="ellipse">
              <a:avLst/>
            </a:prstGeom>
            <a:solidFill>
              <a:srgbClr val="EAEAEA">
                <a:alpha val="50000"/>
              </a:srgbClr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5470" name="Group 129"/>
            <p:cNvGrpSpPr/>
            <p:nvPr/>
          </p:nvGrpSpPr>
          <p:grpSpPr bwMode="auto">
            <a:xfrm>
              <a:off x="2086" y="1031"/>
              <a:ext cx="680" cy="849"/>
              <a:chOff x="3975" y="1593"/>
              <a:chExt cx="931" cy="1163"/>
            </a:xfrm>
          </p:grpSpPr>
          <p:pic>
            <p:nvPicPr>
              <p:cNvPr id="15490" name="Picture 130" descr="circuler_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gray">
              <a:xfrm>
                <a:off x="3975" y="1593"/>
                <a:ext cx="925" cy="935"/>
              </a:xfrm>
              <a:prstGeom prst="rect">
                <a:avLst/>
              </a:prstGeom>
              <a:noFill/>
            </p:spPr>
          </p:pic>
          <p:sp>
            <p:nvSpPr>
              <p:cNvPr id="15491" name="Oval 131"/>
              <p:cNvSpPr>
                <a:spLocks noChangeArrowheads="1"/>
              </p:cNvSpPr>
              <p:nvPr/>
            </p:nvSpPr>
            <p:spPr bwMode="gray">
              <a:xfrm>
                <a:off x="3975" y="1593"/>
                <a:ext cx="931" cy="937"/>
              </a:xfrm>
              <a:prstGeom prst="ellipse">
                <a:avLst/>
              </a:prstGeom>
              <a:solidFill>
                <a:schemeClr val="folHlink">
                  <a:alpha val="50000"/>
                </a:schemeClr>
              </a:soli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5492" name="Picture 132" descr="light_shadow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 t="14285"/>
              <a:stretch>
                <a:fillRect/>
              </a:stretch>
            </p:blipFill>
            <p:spPr bwMode="gray">
              <a:xfrm>
                <a:off x="3984" y="1632"/>
                <a:ext cx="682" cy="585"/>
              </a:xfrm>
              <a:prstGeom prst="rect">
                <a:avLst/>
              </a:prstGeom>
              <a:noFill/>
            </p:spPr>
          </p:pic>
          <p:grpSp>
            <p:nvGrpSpPr>
              <p:cNvPr id="15475" name="Group 133"/>
              <p:cNvGrpSpPr/>
              <p:nvPr/>
            </p:nvGrpSpPr>
            <p:grpSpPr bwMode="auto">
              <a:xfrm rot="-3733502" flipH="1" flipV="1">
                <a:off x="4256" y="2247"/>
                <a:ext cx="820" cy="198"/>
                <a:chOff x="2532" y="1051"/>
                <a:chExt cx="893" cy="246"/>
              </a:xfrm>
            </p:grpSpPr>
            <p:grpSp>
              <p:nvGrpSpPr>
                <p:cNvPr id="15476" name="Group 134"/>
                <p:cNvGrpSpPr/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95" name="AutoShape 1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96" name="AutoShape 1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97" name="AutoShape 1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98" name="AutoShape 1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481" name="Group 139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500" name="AutoShape 14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1" name="AutoShape 14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2" name="AutoShape 14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3" name="AutoShape 14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</p:grpSp>
        <p:grpSp>
          <p:nvGrpSpPr>
            <p:cNvPr id="15487" name="Group 144"/>
            <p:cNvGrpSpPr/>
            <p:nvPr/>
          </p:nvGrpSpPr>
          <p:grpSpPr bwMode="auto">
            <a:xfrm rot="-3733502" flipH="1" flipV="1">
              <a:off x="2362" y="1505"/>
              <a:ext cx="527" cy="128"/>
              <a:chOff x="2532" y="1051"/>
              <a:chExt cx="893" cy="246"/>
            </a:xfrm>
          </p:grpSpPr>
          <p:grpSp>
            <p:nvGrpSpPr>
              <p:cNvPr id="32" name="Group 145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15506" name="AutoShape 146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07" name="AutoShape 147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08" name="AutoShape 148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09" name="AutoShape 149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33" name="Group 150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15511" name="AutoShape 151"/>
                <p:cNvSpPr>
                  <a:spLocks noChangeArrowheads="1"/>
                </p:cNvSpPr>
                <p:nvPr/>
              </p:nvSpPr>
              <p:spPr bwMode="white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12" name="AutoShape 152"/>
                <p:cNvSpPr>
                  <a:spLocks noChangeArrowheads="1"/>
                </p:cNvSpPr>
                <p:nvPr/>
              </p:nvSpPr>
              <p:spPr bwMode="white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13" name="AutoShape 153"/>
                <p:cNvSpPr>
                  <a:spLocks noChangeArrowheads="1"/>
                </p:cNvSpPr>
                <p:nvPr/>
              </p:nvSpPr>
              <p:spPr bwMode="white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15514" name="AutoShape 154"/>
                <p:cNvSpPr>
                  <a:spLocks noChangeArrowheads="1"/>
                </p:cNvSpPr>
                <p:nvPr/>
              </p:nvSpPr>
              <p:spPr bwMode="white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15515" name="Rectangle 155"/>
            <p:cNvSpPr>
              <a:spLocks noChangeArrowheads="1"/>
            </p:cNvSpPr>
            <p:nvPr/>
          </p:nvSpPr>
          <p:spPr bwMode="gray">
            <a:xfrm>
              <a:off x="2080" y="1085"/>
              <a:ext cx="689" cy="56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  <a:flatTx/>
            </a:bodyPr>
            <a:lstStyle/>
            <a:p>
              <a:pPr algn="ctr"/>
              <a:r>
                <a:rPr lang="zh-CN" altLang="en-US" sz="2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疾病诊断</a:t>
              </a:r>
            </a:p>
          </p:txBody>
        </p:sp>
      </p:grpSp>
      <p:grpSp>
        <p:nvGrpSpPr>
          <p:cNvPr id="34" name="组合 2"/>
          <p:cNvGrpSpPr/>
          <p:nvPr/>
        </p:nvGrpSpPr>
        <p:grpSpPr>
          <a:xfrm>
            <a:off x="3488055" y="2945129"/>
            <a:ext cx="1619250" cy="1619251"/>
            <a:chOff x="5510" y="4650"/>
            <a:chExt cx="2550" cy="2550"/>
          </a:xfrm>
        </p:grpSpPr>
        <p:sp>
          <p:nvSpPr>
            <p:cNvPr id="15363" name="Oval 3"/>
            <p:cNvSpPr>
              <a:spLocks noChangeArrowheads="1"/>
            </p:cNvSpPr>
            <p:nvPr/>
          </p:nvSpPr>
          <p:spPr bwMode="gray">
            <a:xfrm>
              <a:off x="5510" y="4650"/>
              <a:ext cx="2550" cy="2550"/>
            </a:xfrm>
            <a:prstGeom prst="ellipse">
              <a:avLst/>
            </a:prstGeom>
            <a:solidFill>
              <a:srgbClr val="DCDCDC">
                <a:alpha val="50000"/>
              </a:srgbClr>
            </a:soli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5" name="Group 156"/>
            <p:cNvGrpSpPr/>
            <p:nvPr/>
          </p:nvGrpSpPr>
          <p:grpSpPr bwMode="auto">
            <a:xfrm rot="4976862" flipH="1">
              <a:off x="6141" y="5033"/>
              <a:ext cx="1772" cy="1589"/>
              <a:chOff x="1944" y="1111"/>
              <a:chExt cx="204" cy="196"/>
            </a:xfrm>
          </p:grpSpPr>
          <p:pic>
            <p:nvPicPr>
              <p:cNvPr id="15517" name="Picture 157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</p:spPr>
          </p:pic>
          <p:sp>
            <p:nvSpPr>
              <p:cNvPr id="15518" name="Oval 158"/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shade val="46275"/>
                      <a:invGamma/>
                    </a:schemeClr>
                  </a:gs>
                  <a:gs pos="50000">
                    <a:schemeClr val="bg2">
                      <a:alpha val="50000"/>
                    </a:schemeClr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6" name="Group 159"/>
              <p:cNvGrpSpPr/>
              <p:nvPr/>
            </p:nvGrpSpPr>
            <p:grpSpPr bwMode="auto">
              <a:xfrm rot="1297425" flipV="1">
                <a:off x="1986" y="1261"/>
                <a:ext cx="136" cy="37"/>
                <a:chOff x="2622" y="1052"/>
                <a:chExt cx="803" cy="245"/>
              </a:xfrm>
            </p:grpSpPr>
            <p:grpSp>
              <p:nvGrpSpPr>
                <p:cNvPr id="37" name="Group 160"/>
                <p:cNvGrpSpPr/>
                <p:nvPr/>
              </p:nvGrpSpPr>
              <p:grpSpPr bwMode="auto">
                <a:xfrm>
                  <a:off x="2622" y="1052"/>
                  <a:ext cx="653" cy="185"/>
                  <a:chOff x="1701" y="2569"/>
                  <a:chExt cx="982" cy="279"/>
                </a:xfrm>
              </p:grpSpPr>
              <p:sp>
                <p:nvSpPr>
                  <p:cNvPr id="15522" name="AutoShape 16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3" name="AutoShape 16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4" name="AutoShape 16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38" name="Group 165"/>
                <p:cNvGrpSpPr/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526" name="AutoShape 16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7" name="AutoShape 16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8" name="AutoShape 16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9" name="AutoShape 16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530" name="Arc 170"/>
              <p:cNvSpPr/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tailEnd type="triangl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" name="Rectangle 126"/>
            <p:cNvSpPr>
              <a:spLocks noChangeArrowheads="1"/>
            </p:cNvSpPr>
            <p:nvPr/>
          </p:nvSpPr>
          <p:spPr bwMode="gray">
            <a:xfrm>
              <a:off x="6337" y="5382"/>
              <a:ext cx="1414" cy="8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  <a:flatTx/>
            </a:bodyPr>
            <a:lstStyle/>
            <a:p>
              <a:pPr algn="ctr"/>
              <a:r>
                <a:rPr lang="zh-CN" altLang="en-US" sz="2800" b="1" dirty="0">
                  <a:solidFill>
                    <a:srgbClr val="000000"/>
                  </a:solidFill>
                  <a:ea typeface="宋体" panose="02010600030101010101" pitchFamily="2" charset="-122"/>
                </a:rPr>
                <a:t>应用</a:t>
              </a:r>
            </a:p>
          </p:txBody>
        </p:sp>
      </p:grpSp>
      <p:pic>
        <p:nvPicPr>
          <p:cNvPr id="5" name="图片 4" descr="a044ad345982b2b7bb0df22837adcbef77099b48[1]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14546" y="1280515"/>
            <a:ext cx="2597150" cy="3372485"/>
          </a:xfrm>
          <a:prstGeom prst="rect">
            <a:avLst/>
          </a:prstGeom>
        </p:spPr>
      </p:pic>
      <p:pic>
        <p:nvPicPr>
          <p:cNvPr id="6" name="图片 5" descr="捕获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5852" y="2633628"/>
            <a:ext cx="5857458" cy="3793021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39750" y="3412833"/>
            <a:ext cx="64500" cy="3233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92150" y="3565233"/>
            <a:ext cx="64500" cy="3233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99931" y="2421000"/>
            <a:ext cx="5277078" cy="350046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85786" y="1131347"/>
            <a:ext cx="7643866" cy="508991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765290" y="1643050"/>
            <a:ext cx="23787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肿瘤标记物</a:t>
            </a:r>
          </a:p>
        </p:txBody>
      </p:sp>
      <p:pic>
        <p:nvPicPr>
          <p:cNvPr id="8" name="图片 7" descr="timg[9]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0166" y="1774289"/>
            <a:ext cx="6072230" cy="4095989"/>
          </a:xfrm>
          <a:prstGeom prst="rect">
            <a:avLst/>
          </a:prstGeom>
        </p:spPr>
      </p:pic>
      <p:pic>
        <p:nvPicPr>
          <p:cNvPr id="25" name="图片 24" descr="肿瘤标记物.JPE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4480" y="1702851"/>
            <a:ext cx="5106071" cy="3214710"/>
          </a:xfrm>
          <a:prstGeom prst="rect">
            <a:avLst/>
          </a:prstGeom>
          <a:ln w="25400">
            <a:solidFill>
              <a:srgbClr val="3333FF"/>
            </a:solidFill>
          </a:ln>
        </p:spPr>
      </p:pic>
      <p:sp>
        <p:nvSpPr>
          <p:cNvPr id="9" name="下箭头 8"/>
          <p:cNvSpPr/>
          <p:nvPr/>
        </p:nvSpPr>
        <p:spPr>
          <a:xfrm rot="2828997" flipV="1">
            <a:off x="6683028" y="1897898"/>
            <a:ext cx="430359" cy="163485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4929190" y="3000372"/>
            <a:ext cx="1437310" cy="1500198"/>
          </a:xfrm>
          <a:prstGeom prst="ellipse">
            <a:avLst/>
          </a:prstGeom>
          <a:noFill/>
          <a:ln w="63500" cmpd="sng">
            <a:solidFill>
              <a:srgbClr val="FFFF99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xit" presetSubtype="8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xit" presetSubtype="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9" grpId="0" animBg="1"/>
      <p:bldP spid="9" grpId="1" animBg="1"/>
      <p:bldP spid="40" grpId="1" animBg="1"/>
      <p:bldP spid="40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utoShape 7"/>
          <p:cNvSpPr>
            <a:spLocks noChangeArrowheads="1"/>
          </p:cNvSpPr>
          <p:nvPr/>
        </p:nvSpPr>
        <p:spPr bwMode="gray">
          <a:xfrm>
            <a:off x="1928794" y="2156764"/>
            <a:ext cx="6357982" cy="2143140"/>
          </a:xfrm>
          <a:prstGeom prst="roundRect">
            <a:avLst>
              <a:gd name="adj" fmla="val 11505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0" scaled="1"/>
            <a:tileRect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99084"/>
            <a:ext cx="8229600" cy="868363"/>
          </a:xfrm>
        </p:spPr>
        <p:txBody>
          <a:bodyPr/>
          <a:lstStyle/>
          <a:p>
            <a:r>
              <a:rPr lang="zh-CN" altLang="en-US" i="0" dirty="0"/>
              <a:t>知识点脉络</a:t>
            </a:r>
          </a:p>
        </p:txBody>
      </p:sp>
      <p:grpSp>
        <p:nvGrpSpPr>
          <p:cNvPr id="55" name="组合 54"/>
          <p:cNvGrpSpPr/>
          <p:nvPr/>
        </p:nvGrpSpPr>
        <p:grpSpPr>
          <a:xfrm>
            <a:off x="3450582" y="1197239"/>
            <a:ext cx="1976120" cy="1017315"/>
            <a:chOff x="3708636" y="1263851"/>
            <a:chExt cx="1976120" cy="1017315"/>
          </a:xfrm>
        </p:grpSpPr>
        <p:grpSp>
          <p:nvGrpSpPr>
            <p:cNvPr id="7" name="组合 6"/>
            <p:cNvGrpSpPr/>
            <p:nvPr/>
          </p:nvGrpSpPr>
          <p:grpSpPr>
            <a:xfrm>
              <a:off x="3708636" y="1263851"/>
              <a:ext cx="1976120" cy="651319"/>
              <a:chOff x="2604" y="2280"/>
              <a:chExt cx="3112" cy="1072"/>
            </a:xfrm>
          </p:grpSpPr>
          <p:sp>
            <p:nvSpPr>
              <p:cNvPr id="34820" name="Oval 4"/>
              <p:cNvSpPr>
                <a:spLocks noChangeArrowheads="1"/>
              </p:cNvSpPr>
              <p:nvPr/>
            </p:nvSpPr>
            <p:spPr bwMode="gray">
              <a:xfrm>
                <a:off x="2604" y="2280"/>
                <a:ext cx="3113" cy="1072"/>
              </a:xfrm>
              <a:prstGeom prst="ellipse">
                <a:avLst/>
              </a:prstGeom>
              <a:solidFill>
                <a:srgbClr val="993366"/>
              </a:solidFill>
              <a:ln w="28575">
                <a:solidFill>
                  <a:srgbClr val="FFFFFF"/>
                </a:solidFill>
                <a:round/>
              </a:ln>
              <a:effectLst>
                <a:outerShdw dist="35921" dir="2700000" algn="ctr" rotWithShape="0">
                  <a:srgbClr val="292929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2862" y="2405"/>
                <a:ext cx="259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</a:rPr>
                  <a:t>乘法公式</a:t>
                </a:r>
              </a:p>
            </p:txBody>
          </p:sp>
        </p:grpSp>
        <p:sp>
          <p:nvSpPr>
            <p:cNvPr id="34826" name="AutoShape 10"/>
            <p:cNvSpPr>
              <a:spLocks noChangeArrowheads="1"/>
            </p:cNvSpPr>
            <p:nvPr/>
          </p:nvSpPr>
          <p:spPr bwMode="blackGray">
            <a:xfrm flipV="1">
              <a:off x="4463696" y="1963765"/>
              <a:ext cx="481794" cy="317401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3428992" y="4294057"/>
            <a:ext cx="2019300" cy="992331"/>
            <a:chOff x="3739702" y="4294057"/>
            <a:chExt cx="2019300" cy="992331"/>
          </a:xfrm>
        </p:grpSpPr>
        <p:grpSp>
          <p:nvGrpSpPr>
            <p:cNvPr id="8" name="组合 7"/>
            <p:cNvGrpSpPr/>
            <p:nvPr/>
          </p:nvGrpSpPr>
          <p:grpSpPr>
            <a:xfrm>
              <a:off x="3739702" y="4564528"/>
              <a:ext cx="2019300" cy="721860"/>
              <a:chOff x="2896" y="6550"/>
              <a:chExt cx="3180" cy="1152"/>
            </a:xfrm>
          </p:grpSpPr>
          <p:sp>
            <p:nvSpPr>
              <p:cNvPr id="4" name="Oval 4"/>
              <p:cNvSpPr>
                <a:spLocks noChangeArrowheads="1"/>
              </p:cNvSpPr>
              <p:nvPr/>
            </p:nvSpPr>
            <p:spPr bwMode="gray">
              <a:xfrm>
                <a:off x="2946" y="6550"/>
                <a:ext cx="3130" cy="1152"/>
              </a:xfrm>
              <a:prstGeom prst="ellipse">
                <a:avLst/>
              </a:prstGeom>
              <a:solidFill>
                <a:srgbClr val="993366"/>
              </a:solidFill>
              <a:ln w="28575">
                <a:solidFill>
                  <a:srgbClr val="FFFFFF"/>
                </a:solidFill>
                <a:round/>
              </a:ln>
              <a:effectLst>
                <a:outerShdw dist="35921" dir="2700000" algn="ctr" rotWithShape="0">
                  <a:srgbClr val="292929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896" y="6687"/>
                <a:ext cx="313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</a:rPr>
                  <a:t>全概率公式</a:t>
                </a:r>
              </a:p>
            </p:txBody>
          </p:sp>
        </p:grpSp>
        <p:sp>
          <p:nvSpPr>
            <p:cNvPr id="14" name="AutoShape 10"/>
            <p:cNvSpPr>
              <a:spLocks noChangeArrowheads="1"/>
            </p:cNvSpPr>
            <p:nvPr/>
          </p:nvSpPr>
          <p:spPr bwMode="blackGray">
            <a:xfrm rot="10800000" flipV="1">
              <a:off x="4538350" y="4294057"/>
              <a:ext cx="475609" cy="282804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" name="AutoShape 11"/>
          <p:cNvSpPr>
            <a:spLocks noChangeArrowheads="1"/>
          </p:cNvSpPr>
          <p:nvPr/>
        </p:nvSpPr>
        <p:spPr bwMode="gray">
          <a:xfrm>
            <a:off x="2428860" y="2214554"/>
            <a:ext cx="5500726" cy="71438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8" name="图片 47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572860" y="2387211"/>
            <a:ext cx="1486814" cy="458114"/>
          </a:xfrm>
          <a:prstGeom prst="rect">
            <a:avLst/>
          </a:prstGeom>
        </p:spPr>
      </p:pic>
      <p:pic>
        <p:nvPicPr>
          <p:cNvPr id="49" name="图片 48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306578" y="2485538"/>
            <a:ext cx="288001" cy="103785"/>
          </a:xfrm>
          <a:prstGeom prst="rect">
            <a:avLst/>
          </a:prstGeom>
        </p:spPr>
      </p:pic>
      <p:pic>
        <p:nvPicPr>
          <p:cNvPr id="50" name="图片 49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4894996" y="2357430"/>
            <a:ext cx="2820010" cy="458114"/>
          </a:xfrm>
          <a:prstGeom prst="rect">
            <a:avLst/>
          </a:prstGeom>
        </p:spPr>
      </p:pic>
      <p:sp>
        <p:nvSpPr>
          <p:cNvPr id="51" name="AutoShape 7"/>
          <p:cNvSpPr>
            <a:spLocks noChangeArrowheads="1"/>
          </p:cNvSpPr>
          <p:nvPr/>
        </p:nvSpPr>
        <p:spPr bwMode="gray">
          <a:xfrm>
            <a:off x="2428860" y="3000372"/>
            <a:ext cx="5929354" cy="12960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2" name="图片 51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4357686" y="3038100"/>
            <a:ext cx="3544214" cy="1248156"/>
          </a:xfrm>
          <a:prstGeom prst="rect">
            <a:avLst/>
          </a:prstGeom>
        </p:spPr>
      </p:pic>
      <p:pic>
        <p:nvPicPr>
          <p:cNvPr id="53" name="图片 52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2798630" y="3393309"/>
            <a:ext cx="987552" cy="458114"/>
          </a:xfrm>
          <a:prstGeom prst="rect">
            <a:avLst/>
          </a:prstGeom>
        </p:spPr>
      </p:pic>
      <p:pic>
        <p:nvPicPr>
          <p:cNvPr id="54" name="图片 53" descr="IguanaTex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3926809" y="3539529"/>
            <a:ext cx="288001" cy="103785"/>
          </a:xfrm>
          <a:prstGeom prst="rect">
            <a:avLst/>
          </a:prstGeom>
        </p:spPr>
      </p:pic>
      <p:pic>
        <p:nvPicPr>
          <p:cNvPr id="57" name="图片 56" descr="IguanaTex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1928794" y="2786058"/>
            <a:ext cx="1857388" cy="527523"/>
          </a:xfrm>
          <a:prstGeom prst="rect">
            <a:avLst/>
          </a:prstGeom>
        </p:spPr>
      </p:pic>
      <p:pic>
        <p:nvPicPr>
          <p:cNvPr id="59" name="图片 58" descr="IguanaTex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088794" y="2890489"/>
            <a:ext cx="487799" cy="175785"/>
          </a:xfrm>
          <a:prstGeom prst="rect">
            <a:avLst/>
          </a:prstGeom>
        </p:spPr>
      </p:pic>
      <p:cxnSp>
        <p:nvCxnSpPr>
          <p:cNvPr id="60" name="直接连接符 59"/>
          <p:cNvCxnSpPr/>
          <p:nvPr/>
        </p:nvCxnSpPr>
        <p:spPr>
          <a:xfrm>
            <a:off x="4736794" y="2978381"/>
            <a:ext cx="3335668" cy="219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643570" y="4286256"/>
            <a:ext cx="3299711" cy="912251"/>
          </a:xfrm>
          <a:prstGeom prst="rect">
            <a:avLst/>
          </a:prstGeom>
        </p:spPr>
      </p:pic>
      <p:grpSp>
        <p:nvGrpSpPr>
          <p:cNvPr id="64" name="组合 63"/>
          <p:cNvGrpSpPr/>
          <p:nvPr/>
        </p:nvGrpSpPr>
        <p:grpSpPr>
          <a:xfrm>
            <a:off x="656559" y="2092396"/>
            <a:ext cx="1057921" cy="2193860"/>
            <a:chOff x="357158" y="2000240"/>
            <a:chExt cx="1057921" cy="2193860"/>
          </a:xfrm>
        </p:grpSpPr>
        <p:grpSp>
          <p:nvGrpSpPr>
            <p:cNvPr id="16" name="组合 42"/>
            <p:cNvGrpSpPr/>
            <p:nvPr/>
          </p:nvGrpSpPr>
          <p:grpSpPr>
            <a:xfrm>
              <a:off x="357158" y="2000240"/>
              <a:ext cx="768470" cy="2193860"/>
              <a:chOff x="517849" y="2247286"/>
              <a:chExt cx="768470" cy="2193860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-194846" y="2959981"/>
                <a:ext cx="2193860" cy="768470"/>
              </a:xfrm>
              <a:prstGeom prst="rect">
                <a:avLst/>
              </a:prstGeom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589934" y="2378025"/>
                <a:ext cx="615553" cy="200977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chemeClr val="bg1"/>
                    </a:solidFill>
                  </a:rPr>
                  <a:t>贝叶斯公式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AutoShape 10"/>
            <p:cNvSpPr>
              <a:spLocks noChangeArrowheads="1"/>
            </p:cNvSpPr>
            <p:nvPr/>
          </p:nvSpPr>
          <p:spPr bwMode="blackGray">
            <a:xfrm rot="16200000" flipV="1">
              <a:off x="1015482" y="2938470"/>
              <a:ext cx="481794" cy="317401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68" name="图片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593647" y="4286256"/>
            <a:ext cx="3335411" cy="875902"/>
          </a:xfrm>
          <a:prstGeom prst="rect">
            <a:avLst/>
          </a:prstGeom>
        </p:spPr>
      </p:pic>
      <p:grpSp>
        <p:nvGrpSpPr>
          <p:cNvPr id="69" name="组合 68"/>
          <p:cNvGrpSpPr/>
          <p:nvPr/>
        </p:nvGrpSpPr>
        <p:grpSpPr>
          <a:xfrm>
            <a:off x="5717545" y="468304"/>
            <a:ext cx="3569363" cy="2032002"/>
            <a:chOff x="1574141" y="1682750"/>
            <a:chExt cx="5264150" cy="3879850"/>
          </a:xfrm>
        </p:grpSpPr>
        <p:sp>
          <p:nvSpPr>
            <p:cNvPr id="70" name="Freeform 40"/>
            <p:cNvSpPr>
              <a:spLocks/>
            </p:cNvSpPr>
            <p:nvPr/>
          </p:nvSpPr>
          <p:spPr bwMode="gray">
            <a:xfrm rot="3046289" flipH="1">
              <a:off x="4463391" y="1138238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1" name="Freeform 41"/>
            <p:cNvSpPr>
              <a:spLocks/>
            </p:cNvSpPr>
            <p:nvPr/>
          </p:nvSpPr>
          <p:spPr bwMode="gray">
            <a:xfrm rot="3171804" flipH="1">
              <a:off x="2115478" y="3182938"/>
              <a:ext cx="1806575" cy="28829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2" name="Freeform 42"/>
            <p:cNvSpPr>
              <a:spLocks/>
            </p:cNvSpPr>
            <p:nvPr/>
          </p:nvSpPr>
          <p:spPr bwMode="gray">
            <a:xfrm rot="-46326947">
              <a:off x="4463391" y="318770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4" name="Freeform 43"/>
            <p:cNvSpPr>
              <a:spLocks/>
            </p:cNvSpPr>
            <p:nvPr/>
          </p:nvSpPr>
          <p:spPr bwMode="gray">
            <a:xfrm rot="-46246289">
              <a:off x="2120241" y="113665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3372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75" name="Text Box 45"/>
            <p:cNvSpPr txBox="1">
              <a:spLocks noChangeArrowheads="1"/>
            </p:cNvSpPr>
            <p:nvPr/>
          </p:nvSpPr>
          <p:spPr bwMode="gray">
            <a:xfrm>
              <a:off x="4576103" y="2243138"/>
              <a:ext cx="1657350" cy="7051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找已知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76" name="Text Box 46"/>
            <p:cNvSpPr txBox="1">
              <a:spLocks noChangeArrowheads="1"/>
            </p:cNvSpPr>
            <p:nvPr/>
          </p:nvSpPr>
          <p:spPr bwMode="gray">
            <a:xfrm>
              <a:off x="2196441" y="4470400"/>
              <a:ext cx="1657350" cy="7051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做预测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77" name="Text Box 47"/>
            <p:cNvSpPr txBox="1">
              <a:spLocks noChangeArrowheads="1"/>
            </p:cNvSpPr>
            <p:nvPr/>
          </p:nvSpPr>
          <p:spPr bwMode="gray">
            <a:xfrm>
              <a:off x="4552291" y="4454526"/>
              <a:ext cx="1657350" cy="7051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算概率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78" name="Rectangle 48"/>
            <p:cNvSpPr>
              <a:spLocks noChangeArrowheads="1"/>
            </p:cNvSpPr>
            <p:nvPr/>
          </p:nvSpPr>
          <p:spPr bwMode="auto">
            <a:xfrm>
              <a:off x="3705277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1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79" name="Rectangle 49"/>
            <p:cNvSpPr>
              <a:spLocks noChangeArrowheads="1"/>
            </p:cNvSpPr>
            <p:nvPr/>
          </p:nvSpPr>
          <p:spPr bwMode="auto">
            <a:xfrm>
              <a:off x="4402189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80" name="Rectangle 50"/>
            <p:cNvSpPr>
              <a:spLocks noChangeArrowheads="1"/>
            </p:cNvSpPr>
            <p:nvPr/>
          </p:nvSpPr>
          <p:spPr bwMode="auto">
            <a:xfrm>
              <a:off x="3730676" y="3779837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4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81" name="Rectangle 51"/>
            <p:cNvSpPr>
              <a:spLocks noChangeArrowheads="1"/>
            </p:cNvSpPr>
            <p:nvPr/>
          </p:nvSpPr>
          <p:spPr bwMode="auto">
            <a:xfrm>
              <a:off x="4402189" y="3771900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82" name="Text Box 52"/>
            <p:cNvSpPr txBox="1">
              <a:spLocks noChangeArrowheads="1"/>
            </p:cNvSpPr>
            <p:nvPr/>
          </p:nvSpPr>
          <p:spPr bwMode="gray">
            <a:xfrm>
              <a:off x="2153580" y="2262187"/>
              <a:ext cx="1657350" cy="705193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审题目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83" name="Group 8"/>
          <p:cNvGrpSpPr>
            <a:grpSpLocks/>
          </p:cNvGrpSpPr>
          <p:nvPr/>
        </p:nvGrpSpPr>
        <p:grpSpPr bwMode="auto">
          <a:xfrm>
            <a:off x="30143" y="476240"/>
            <a:ext cx="1827213" cy="1524000"/>
            <a:chOff x="4397" y="1430"/>
            <a:chExt cx="1005" cy="960"/>
          </a:xfrm>
        </p:grpSpPr>
        <p:sp>
          <p:nvSpPr>
            <p:cNvPr id="84" name="AutoShape 9"/>
            <p:cNvSpPr>
              <a:spLocks noChangeArrowheads="1"/>
            </p:cNvSpPr>
            <p:nvPr/>
          </p:nvSpPr>
          <p:spPr bwMode="gray">
            <a:xfrm>
              <a:off x="4397" y="1430"/>
              <a:ext cx="1005" cy="960"/>
            </a:xfrm>
            <a:prstGeom prst="homePlate">
              <a:avLst>
                <a:gd name="adj" fmla="val 26172"/>
              </a:avLst>
            </a:prstGeom>
            <a:gradFill rotWithShape="1">
              <a:gsLst>
                <a:gs pos="0">
                  <a:srgbClr val="D5E0E5">
                    <a:gamma/>
                    <a:shade val="66275"/>
                    <a:invGamma/>
                  </a:srgbClr>
                </a:gs>
                <a:gs pos="50000">
                  <a:srgbClr val="D5E0E5"/>
                </a:gs>
                <a:gs pos="100000">
                  <a:srgbClr val="D5E0E5">
                    <a:gamma/>
                    <a:shade val="6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76858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CN" sz="2800" dirty="0" smtClean="0"/>
                <a:t>A</a:t>
              </a:r>
              <a:r>
                <a:rPr lang="zh-CN" altLang="en-US" sz="2800" dirty="0" smtClean="0"/>
                <a:t>与</a:t>
              </a:r>
              <a:r>
                <a:rPr lang="en-US" altLang="zh-CN" sz="2800" dirty="0" smtClean="0"/>
                <a:t>B</a:t>
              </a:r>
              <a:r>
                <a:rPr lang="zh-CN" altLang="en-US" sz="2800" dirty="0" smtClean="0"/>
                <a:t>有关</a:t>
              </a:r>
              <a:endParaRPr lang="zh-CN" altLang="en-US" sz="2800" dirty="0"/>
            </a:p>
          </p:txBody>
        </p:sp>
        <p:sp>
          <p:nvSpPr>
            <p:cNvPr id="85" name="AutoShape 10"/>
            <p:cNvSpPr>
              <a:spLocks noChangeArrowheads="1"/>
            </p:cNvSpPr>
            <p:nvPr/>
          </p:nvSpPr>
          <p:spPr bwMode="gray">
            <a:xfrm>
              <a:off x="4407" y="1440"/>
              <a:ext cx="978" cy="934"/>
            </a:xfrm>
            <a:prstGeom prst="homePlate">
              <a:avLst>
                <a:gd name="adj" fmla="val 26178"/>
              </a:avLst>
            </a:prstGeom>
            <a:noFill/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6" name="Group 8"/>
          <p:cNvGrpSpPr>
            <a:grpSpLocks/>
          </p:cNvGrpSpPr>
          <p:nvPr/>
        </p:nvGrpSpPr>
        <p:grpSpPr bwMode="auto">
          <a:xfrm>
            <a:off x="30143" y="4905396"/>
            <a:ext cx="1827213" cy="1524000"/>
            <a:chOff x="4397" y="1430"/>
            <a:chExt cx="1005" cy="960"/>
          </a:xfrm>
        </p:grpSpPr>
        <p:sp>
          <p:nvSpPr>
            <p:cNvPr id="87" name="AutoShape 9"/>
            <p:cNvSpPr>
              <a:spLocks noChangeArrowheads="1"/>
            </p:cNvSpPr>
            <p:nvPr/>
          </p:nvSpPr>
          <p:spPr bwMode="gray">
            <a:xfrm>
              <a:off x="4397" y="1430"/>
              <a:ext cx="1005" cy="960"/>
            </a:xfrm>
            <a:prstGeom prst="homePlate">
              <a:avLst>
                <a:gd name="adj" fmla="val 26172"/>
              </a:avLst>
            </a:prstGeom>
            <a:gradFill rotWithShape="1">
              <a:gsLst>
                <a:gs pos="0">
                  <a:srgbClr val="D5E0E5">
                    <a:gamma/>
                    <a:shade val="66275"/>
                    <a:invGamma/>
                  </a:srgbClr>
                </a:gs>
                <a:gs pos="50000">
                  <a:srgbClr val="D5E0E5"/>
                </a:gs>
                <a:gs pos="100000">
                  <a:srgbClr val="D5E0E5">
                    <a:gamma/>
                    <a:shade val="6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76858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CN" sz="2800" dirty="0" smtClean="0"/>
                <a:t>A</a:t>
              </a:r>
              <a:r>
                <a:rPr lang="zh-CN" altLang="en-US" sz="2800" dirty="0" smtClean="0"/>
                <a:t>与</a:t>
              </a:r>
              <a:r>
                <a:rPr lang="en-US" altLang="zh-CN" sz="2800" dirty="0" smtClean="0"/>
                <a:t>B</a:t>
              </a:r>
              <a:r>
                <a:rPr lang="zh-CN" altLang="en-US" sz="2800" dirty="0" smtClean="0"/>
                <a:t>无关</a:t>
              </a:r>
              <a:endParaRPr lang="zh-CN" altLang="en-US" sz="2800" dirty="0"/>
            </a:p>
          </p:txBody>
        </p:sp>
        <p:sp>
          <p:nvSpPr>
            <p:cNvPr id="88" name="AutoShape 10"/>
            <p:cNvSpPr>
              <a:spLocks noChangeArrowheads="1"/>
            </p:cNvSpPr>
            <p:nvPr/>
          </p:nvSpPr>
          <p:spPr bwMode="gray">
            <a:xfrm>
              <a:off x="4407" y="1440"/>
              <a:ext cx="978" cy="934"/>
            </a:xfrm>
            <a:prstGeom prst="homePlate">
              <a:avLst>
                <a:gd name="adj" fmla="val 26178"/>
              </a:avLst>
            </a:prstGeom>
            <a:noFill/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9" name="AutoShape 7"/>
          <p:cNvSpPr>
            <a:spLocks noChangeArrowheads="1"/>
          </p:cNvSpPr>
          <p:nvPr/>
        </p:nvSpPr>
        <p:spPr bwMode="gray">
          <a:xfrm>
            <a:off x="1928794" y="4929198"/>
            <a:ext cx="6357982" cy="1500198"/>
          </a:xfrm>
          <a:prstGeom prst="roundRect">
            <a:avLst>
              <a:gd name="adj" fmla="val 11505"/>
            </a:avLst>
          </a:prstGeom>
          <a:gradFill flip="none" rotWithShape="1">
            <a:gsLst>
              <a:gs pos="0">
                <a:srgbClr val="FFFF00">
                  <a:shade val="30000"/>
                  <a:satMod val="115000"/>
                </a:srgbClr>
              </a:gs>
              <a:gs pos="50000">
                <a:srgbClr val="FFFF00">
                  <a:shade val="67500"/>
                  <a:satMod val="115000"/>
                </a:srgbClr>
              </a:gs>
              <a:gs pos="100000">
                <a:srgbClr val="FFFF00">
                  <a:shade val="100000"/>
                  <a:satMod val="115000"/>
                </a:srgbClr>
              </a:gs>
            </a:gsLst>
            <a:lin ang="0" scaled="1"/>
            <a:tileRect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r>
              <a:rPr lang="zh-CN" altLang="en-US" sz="3200" dirty="0" smtClean="0"/>
              <a:t>                </a:t>
            </a:r>
            <a:r>
              <a:rPr lang="zh-CN" altLang="en-US" sz="3200" dirty="0" smtClean="0"/>
              <a:t>事件</a:t>
            </a:r>
            <a:r>
              <a:rPr lang="zh-CN" altLang="en-US" sz="3200" dirty="0" smtClean="0"/>
              <a:t>独立性</a:t>
            </a:r>
            <a:endParaRPr lang="zh-CN" altLang="en-US" sz="3200" dirty="0"/>
          </a:p>
        </p:txBody>
      </p:sp>
      <p:grpSp>
        <p:nvGrpSpPr>
          <p:cNvPr id="90" name="组合 34830"/>
          <p:cNvGrpSpPr/>
          <p:nvPr/>
        </p:nvGrpSpPr>
        <p:grpSpPr>
          <a:xfrm>
            <a:off x="6477517" y="5214950"/>
            <a:ext cx="1550483" cy="886283"/>
            <a:chOff x="6538766" y="5318687"/>
            <a:chExt cx="1550483" cy="886283"/>
          </a:xfrm>
        </p:grpSpPr>
        <p:sp>
          <p:nvSpPr>
            <p:cNvPr id="91" name="椭圆 90"/>
            <p:cNvSpPr/>
            <p:nvPr/>
          </p:nvSpPr>
          <p:spPr>
            <a:xfrm>
              <a:off x="6538766" y="5318687"/>
              <a:ext cx="1550483" cy="88628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34829"/>
            <p:cNvSpPr txBox="1"/>
            <p:nvPr/>
          </p:nvSpPr>
          <p:spPr>
            <a:xfrm>
              <a:off x="6837517" y="5467898"/>
              <a:ext cx="1116000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</a:rPr>
                <a:t>预习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 0.00255 L 0.02657 -3.76503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" y="-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7037E-7 L 0.16423 -0.06181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" y="-3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4062 -0.0006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5" dur="2000" fill="hold"/>
                                        <p:tgtEl>
                                          <p:spTgt spid="9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1" animBg="1"/>
      <p:bldP spid="47" grpId="0" animBg="1"/>
      <p:bldP spid="51" grpId="0" animBg="1"/>
      <p:bldP spid="8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ea typeface="宋体" panose="02010600030101010101" pitchFamily="2" charset="-122"/>
              </a:rPr>
              <a:t>电信诈骗</a:t>
            </a:r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352425" y="1928802"/>
            <a:ext cx="7546975" cy="954107"/>
            <a:chOff x="352425" y="1928802"/>
            <a:chExt cx="7546975" cy="954107"/>
          </a:xfrm>
        </p:grpSpPr>
        <p:sp>
          <p:nvSpPr>
            <p:cNvPr id="5" name="Rectangle 174"/>
            <p:cNvSpPr>
              <a:spLocks noChangeArrowheads="1"/>
            </p:cNvSpPr>
            <p:nvPr/>
          </p:nvSpPr>
          <p:spPr bwMode="ltGray">
            <a:xfrm>
              <a:off x="352425" y="2000240"/>
              <a:ext cx="1169988" cy="766763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prstDash val="dash"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181"/>
            <p:cNvSpPr>
              <a:spLocks noChangeArrowheads="1"/>
            </p:cNvSpPr>
            <p:nvPr/>
          </p:nvSpPr>
          <p:spPr bwMode="auto">
            <a:xfrm>
              <a:off x="1714480" y="1928802"/>
              <a:ext cx="6184920" cy="954107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800" b="1" dirty="0" smtClean="0">
                  <a:ea typeface="宋体" panose="02010600030101010101" pitchFamily="2" charset="-122"/>
                </a:rPr>
                <a:t>电信诈骗给人民群众的生命财产安全带来了很大的危害。</a:t>
              </a:r>
              <a:endParaRPr lang="en-US" altLang="zh-CN" sz="2800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352425" y="3448055"/>
            <a:ext cx="7546975" cy="766763"/>
            <a:chOff x="352425" y="3448055"/>
            <a:chExt cx="7546975" cy="766763"/>
          </a:xfrm>
        </p:grpSpPr>
        <p:sp>
          <p:nvSpPr>
            <p:cNvPr id="6" name="Rectangle 180"/>
            <p:cNvSpPr>
              <a:spLocks noChangeArrowheads="1"/>
            </p:cNvSpPr>
            <p:nvPr/>
          </p:nvSpPr>
          <p:spPr bwMode="auto">
            <a:xfrm>
              <a:off x="1714480" y="3571876"/>
              <a:ext cx="6184920" cy="52322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800" b="1" dirty="0" smtClean="0">
                  <a:ea typeface="宋体" panose="02010600030101010101" pitchFamily="2" charset="-122"/>
                </a:rPr>
                <a:t>用贝叶斯公式处理诈骗信息识别问题。</a:t>
              </a:r>
              <a:endParaRPr lang="en-US" altLang="zh-CN" sz="2800" b="1" dirty="0">
                <a:ea typeface="宋体" panose="02010600030101010101" pitchFamily="2" charset="-122"/>
              </a:endParaRPr>
            </a:p>
          </p:txBody>
        </p:sp>
        <p:sp>
          <p:nvSpPr>
            <p:cNvPr id="8" name="Rectangle 174"/>
            <p:cNvSpPr>
              <a:spLocks noChangeArrowheads="1"/>
            </p:cNvSpPr>
            <p:nvPr/>
          </p:nvSpPr>
          <p:spPr bwMode="ltGray">
            <a:xfrm>
              <a:off x="352425" y="3448055"/>
              <a:ext cx="1169988" cy="766763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prstDash val="dash"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52425" y="4948253"/>
            <a:ext cx="7291409" cy="766763"/>
            <a:chOff x="352425" y="4948253"/>
            <a:chExt cx="7291409" cy="766763"/>
          </a:xfrm>
        </p:grpSpPr>
        <p:sp>
          <p:nvSpPr>
            <p:cNvPr id="9" name="Rectangle 182"/>
            <p:cNvSpPr>
              <a:spLocks noChangeArrowheads="1"/>
            </p:cNvSpPr>
            <p:nvPr/>
          </p:nvSpPr>
          <p:spPr bwMode="auto">
            <a:xfrm>
              <a:off x="1714480" y="5072074"/>
              <a:ext cx="5929354" cy="52322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endParaRPr lang="en-US" altLang="zh-CN" sz="2800" b="1" dirty="0">
                <a:ea typeface="宋体" panose="02010600030101010101" pitchFamily="2" charset="-122"/>
              </a:endParaRPr>
            </a:p>
          </p:txBody>
        </p:sp>
        <p:sp>
          <p:nvSpPr>
            <p:cNvPr id="10" name="Rectangle 174"/>
            <p:cNvSpPr>
              <a:spLocks noChangeArrowheads="1"/>
            </p:cNvSpPr>
            <p:nvPr/>
          </p:nvSpPr>
          <p:spPr bwMode="ltGray">
            <a:xfrm>
              <a:off x="352425" y="4948253"/>
              <a:ext cx="1169988" cy="766763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prstDash val="dash"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500298" y="1357298"/>
            <a:ext cx="3786182" cy="3643338"/>
            <a:chOff x="5286380" y="2000240"/>
            <a:chExt cx="3786182" cy="3714776"/>
          </a:xfrm>
        </p:grpSpPr>
        <p:grpSp>
          <p:nvGrpSpPr>
            <p:cNvPr id="23" name="组合 141"/>
            <p:cNvGrpSpPr/>
            <p:nvPr/>
          </p:nvGrpSpPr>
          <p:grpSpPr>
            <a:xfrm>
              <a:off x="5286380" y="2000240"/>
              <a:ext cx="3786182" cy="3714776"/>
              <a:chOff x="5286380" y="2000240"/>
              <a:chExt cx="3786182" cy="3714776"/>
            </a:xfrm>
          </p:grpSpPr>
          <p:sp>
            <p:nvSpPr>
              <p:cNvPr id="25" name="AutoShape 6"/>
              <p:cNvSpPr>
                <a:spLocks noChangeArrowheads="1"/>
              </p:cNvSpPr>
              <p:nvPr/>
            </p:nvSpPr>
            <p:spPr bwMode="gray">
              <a:xfrm rot="2466589">
                <a:off x="6928611" y="3016448"/>
                <a:ext cx="1399944" cy="2136266"/>
              </a:xfrm>
              <a:custGeom>
                <a:avLst/>
                <a:gdLst>
                  <a:gd name="G0" fmla="+- 61148 0 0"/>
                  <a:gd name="G1" fmla="+- -5891861 0 0"/>
                  <a:gd name="G2" fmla="+- 61148 0 -5891861"/>
                  <a:gd name="G3" fmla="+- 10800 0 0"/>
                  <a:gd name="G4" fmla="+- 0 0 61148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799 0 0"/>
                  <a:gd name="G9" fmla="+- 0 0 -5891861"/>
                  <a:gd name="G10" fmla="+- 7799 0 2700"/>
                  <a:gd name="G11" fmla="cos G10 61148"/>
                  <a:gd name="G12" fmla="sin G10 61148"/>
                  <a:gd name="G13" fmla="cos 13500 61148"/>
                  <a:gd name="G14" fmla="sin 13500 61148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799 1 2"/>
                  <a:gd name="G20" fmla="+- G19 5400 0"/>
                  <a:gd name="G21" fmla="cos G20 61148"/>
                  <a:gd name="G22" fmla="sin G20 61148"/>
                  <a:gd name="G23" fmla="+- G21 10800 0"/>
                  <a:gd name="G24" fmla="+- G12 G23 G22"/>
                  <a:gd name="G25" fmla="+- G22 G23 G11"/>
                  <a:gd name="G26" fmla="cos 10800 61148"/>
                  <a:gd name="G27" fmla="sin 10800 61148"/>
                  <a:gd name="G28" fmla="cos 7799 61148"/>
                  <a:gd name="G29" fmla="sin 7799 61148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5891861"/>
                  <a:gd name="G36" fmla="sin G34 -5891861"/>
                  <a:gd name="G37" fmla="+/ -5891861 61148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799 G39"/>
                  <a:gd name="G43" fmla="sin 7799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8505 w 21600"/>
                  <a:gd name="T5" fmla="*/ 3232 h 21600"/>
                  <a:gd name="T6" fmla="*/ 10815 w 21600"/>
                  <a:gd name="T7" fmla="*/ 1500 h 21600"/>
                  <a:gd name="T8" fmla="*/ 16364 w 21600"/>
                  <a:gd name="T9" fmla="*/ 5335 h 21600"/>
                  <a:gd name="T10" fmla="*/ 24298 w 21600"/>
                  <a:gd name="T11" fmla="*/ 11019 h 21600"/>
                  <a:gd name="T12" fmla="*/ 20030 w 21600"/>
                  <a:gd name="T13" fmla="*/ 15151 h 21600"/>
                  <a:gd name="T14" fmla="*/ 15898 w 21600"/>
                  <a:gd name="T15" fmla="*/ 1088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597" y="10926"/>
                    </a:moveTo>
                    <a:cubicBezTo>
                      <a:pt x="18598" y="10884"/>
                      <a:pt x="18599" y="10842"/>
                      <a:pt x="18599" y="10800"/>
                    </a:cubicBezTo>
                    <a:cubicBezTo>
                      <a:pt x="18599" y="6497"/>
                      <a:pt x="15115" y="3008"/>
                      <a:pt x="10813" y="3001"/>
                    </a:cubicBezTo>
                    <a:lnTo>
                      <a:pt x="10818" y="0"/>
                    </a:lnTo>
                    <a:cubicBezTo>
                      <a:pt x="16775" y="10"/>
                      <a:pt x="21600" y="4842"/>
                      <a:pt x="21600" y="10800"/>
                    </a:cubicBezTo>
                    <a:cubicBezTo>
                      <a:pt x="21600" y="10858"/>
                      <a:pt x="21599" y="10917"/>
                      <a:pt x="21598" y="10975"/>
                    </a:cubicBezTo>
                    <a:lnTo>
                      <a:pt x="24298" y="11019"/>
                    </a:lnTo>
                    <a:lnTo>
                      <a:pt x="20030" y="15151"/>
                    </a:lnTo>
                    <a:lnTo>
                      <a:pt x="15898" y="10883"/>
                    </a:lnTo>
                    <a:lnTo>
                      <a:pt x="18597" y="109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tx1">
                      <a:alpha val="78000"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ltGray">
              <a:xfrm>
                <a:off x="7324754" y="2000240"/>
                <a:ext cx="1747808" cy="131921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6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66275"/>
                      <a:invGamma/>
                    </a:schemeClr>
                  </a:gs>
                </a:gsLst>
                <a:lin ang="2700000" scaled="1"/>
              </a:gradFill>
              <a:ln w="57150">
                <a:solidFill>
                  <a:srgbClr val="EAEAEA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gray">
              <a:xfrm>
                <a:off x="6608786" y="4394216"/>
                <a:ext cx="1320800" cy="1320800"/>
              </a:xfrm>
              <a:prstGeom prst="ellipse">
                <a:avLst/>
              </a:prstGeom>
              <a:gradFill rotWithShape="0">
                <a:gsLst>
                  <a:gs pos="0">
                    <a:schemeClr val="folHlink">
                      <a:gamma/>
                      <a:shade val="3607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36078"/>
                      <a:invGamma/>
                    </a:schemeClr>
                  </a:gs>
                </a:gsLst>
                <a:lin ang="2700000" scaled="1"/>
              </a:gradFill>
              <a:ln w="57150">
                <a:solidFill>
                  <a:srgbClr val="EAEAEA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AutoShape 9"/>
              <p:cNvSpPr>
                <a:spLocks noChangeArrowheads="1"/>
              </p:cNvSpPr>
              <p:nvPr/>
            </p:nvSpPr>
            <p:spPr bwMode="gray">
              <a:xfrm rot="18892251" flipH="1">
                <a:off x="6105673" y="2791129"/>
                <a:ext cx="1262969" cy="2519783"/>
              </a:xfrm>
              <a:custGeom>
                <a:avLst/>
                <a:gdLst>
                  <a:gd name="G0" fmla="+- 61148 0 0"/>
                  <a:gd name="G1" fmla="+- -5891861 0 0"/>
                  <a:gd name="G2" fmla="+- 61148 0 -5891861"/>
                  <a:gd name="G3" fmla="+- 10800 0 0"/>
                  <a:gd name="G4" fmla="+- 0 0 61148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799 0 0"/>
                  <a:gd name="G9" fmla="+- 0 0 -5891861"/>
                  <a:gd name="G10" fmla="+- 7799 0 2700"/>
                  <a:gd name="G11" fmla="cos G10 61148"/>
                  <a:gd name="G12" fmla="sin G10 61148"/>
                  <a:gd name="G13" fmla="cos 13500 61148"/>
                  <a:gd name="G14" fmla="sin 13500 61148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799 1 2"/>
                  <a:gd name="G20" fmla="+- G19 5400 0"/>
                  <a:gd name="G21" fmla="cos G20 61148"/>
                  <a:gd name="G22" fmla="sin G20 61148"/>
                  <a:gd name="G23" fmla="+- G21 10800 0"/>
                  <a:gd name="G24" fmla="+- G12 G23 G22"/>
                  <a:gd name="G25" fmla="+- G22 G23 G11"/>
                  <a:gd name="G26" fmla="cos 10800 61148"/>
                  <a:gd name="G27" fmla="sin 10800 61148"/>
                  <a:gd name="G28" fmla="cos 7799 61148"/>
                  <a:gd name="G29" fmla="sin 7799 61148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5891861"/>
                  <a:gd name="G36" fmla="sin G34 -5891861"/>
                  <a:gd name="G37" fmla="+/ -5891861 61148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799 G39"/>
                  <a:gd name="G43" fmla="sin 7799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8505 w 21600"/>
                  <a:gd name="T5" fmla="*/ 3232 h 21600"/>
                  <a:gd name="T6" fmla="*/ 10815 w 21600"/>
                  <a:gd name="T7" fmla="*/ 1500 h 21600"/>
                  <a:gd name="T8" fmla="*/ 16364 w 21600"/>
                  <a:gd name="T9" fmla="*/ 5335 h 21600"/>
                  <a:gd name="T10" fmla="*/ 24298 w 21600"/>
                  <a:gd name="T11" fmla="*/ 11019 h 21600"/>
                  <a:gd name="T12" fmla="*/ 20030 w 21600"/>
                  <a:gd name="T13" fmla="*/ 15151 h 21600"/>
                  <a:gd name="T14" fmla="*/ 15898 w 21600"/>
                  <a:gd name="T15" fmla="*/ 1088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597" y="10926"/>
                    </a:moveTo>
                    <a:cubicBezTo>
                      <a:pt x="18598" y="10884"/>
                      <a:pt x="18599" y="10842"/>
                      <a:pt x="18599" y="10800"/>
                    </a:cubicBezTo>
                    <a:cubicBezTo>
                      <a:pt x="18599" y="6497"/>
                      <a:pt x="15115" y="3008"/>
                      <a:pt x="10813" y="3001"/>
                    </a:cubicBezTo>
                    <a:lnTo>
                      <a:pt x="10818" y="0"/>
                    </a:lnTo>
                    <a:cubicBezTo>
                      <a:pt x="16775" y="10"/>
                      <a:pt x="21600" y="4842"/>
                      <a:pt x="21600" y="10800"/>
                    </a:cubicBezTo>
                    <a:cubicBezTo>
                      <a:pt x="21600" y="10858"/>
                      <a:pt x="21599" y="10917"/>
                      <a:pt x="21598" y="10975"/>
                    </a:cubicBezTo>
                    <a:lnTo>
                      <a:pt x="24298" y="11019"/>
                    </a:lnTo>
                    <a:lnTo>
                      <a:pt x="20030" y="15151"/>
                    </a:lnTo>
                    <a:lnTo>
                      <a:pt x="15898" y="10883"/>
                    </a:lnTo>
                    <a:lnTo>
                      <a:pt x="18597" y="109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tx1">
                      <a:alpha val="78000"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Oval 11"/>
              <p:cNvSpPr>
                <a:spLocks noChangeArrowheads="1"/>
              </p:cNvSpPr>
              <p:nvPr/>
            </p:nvSpPr>
            <p:spPr bwMode="gray">
              <a:xfrm>
                <a:off x="5286380" y="2000240"/>
                <a:ext cx="1643074" cy="131921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57150">
                <a:solidFill>
                  <a:srgbClr val="EAEAEA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Rectangle 183"/>
              <p:cNvSpPr>
                <a:spLocks noChangeArrowheads="1"/>
              </p:cNvSpPr>
              <p:nvPr/>
            </p:nvSpPr>
            <p:spPr bwMode="gray">
              <a:xfrm>
                <a:off x="7429520" y="2398236"/>
                <a:ext cx="1627369" cy="52322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诈骗邮件</a:t>
                </a:r>
                <a:endPara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184"/>
              <p:cNvSpPr>
                <a:spLocks noChangeArrowheads="1"/>
              </p:cNvSpPr>
              <p:nvPr/>
            </p:nvSpPr>
            <p:spPr bwMode="gray">
              <a:xfrm>
                <a:off x="5302084" y="2398236"/>
                <a:ext cx="1627370" cy="52322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正常邮件</a:t>
                </a:r>
                <a:endPara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4" name="Rectangle 185"/>
            <p:cNvSpPr>
              <a:spLocks noChangeArrowheads="1"/>
            </p:cNvSpPr>
            <p:nvPr/>
          </p:nvSpPr>
          <p:spPr bwMode="gray">
            <a:xfrm>
              <a:off x="6572264" y="4781566"/>
              <a:ext cx="1266693" cy="523220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特征词</a:t>
              </a:r>
              <a:endParaRPr lang="en-US" altLang="zh-CN" sz="28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0456" y="1142984"/>
            <a:ext cx="8929718" cy="526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贝叶斯修改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496" y="-27384"/>
            <a:ext cx="1500629" cy="1571636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62125" y="4412138"/>
            <a:ext cx="5618163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ts val="4000"/>
              </a:lnSpc>
              <a:spcBef>
                <a:spcPct val="50000"/>
              </a:spcBef>
            </a:pPr>
            <a:r>
              <a:rPr lang="zh-CN" altLang="en-US" sz="3600" b="1" dirty="0">
                <a:ea typeface="隶书" pitchFamily="49" charset="-122"/>
              </a:rPr>
              <a:t>讲授内容</a:t>
            </a:r>
            <a:r>
              <a:rPr lang="zh-CN" altLang="en-US" sz="3600" b="1" dirty="0" smtClean="0">
                <a:ea typeface="隶书" pitchFamily="49" charset="-122"/>
              </a:rPr>
              <a:t>：</a:t>
            </a:r>
            <a:r>
              <a:rPr lang="zh-CN" altLang="en-US" sz="3600" b="1" dirty="0" smtClean="0">
                <a:solidFill>
                  <a:srgbClr val="FF0000"/>
                </a:solidFill>
                <a:ea typeface="隶书" pitchFamily="49" charset="-122"/>
              </a:rPr>
              <a:t>贝叶斯公式</a:t>
            </a:r>
            <a:endParaRPr lang="zh-CN" altLang="en-US" sz="3600" dirty="0">
              <a:solidFill>
                <a:srgbClr val="FF0000"/>
              </a:solidFill>
              <a:ea typeface="隶书" pitchFamily="49" charset="-122"/>
            </a:endParaRPr>
          </a:p>
          <a:p>
            <a:pPr algn="l">
              <a:lnSpc>
                <a:spcPts val="4000"/>
              </a:lnSpc>
              <a:spcBef>
                <a:spcPct val="50000"/>
              </a:spcBef>
            </a:pPr>
            <a:r>
              <a:rPr lang="zh-CN" altLang="en-US" sz="3600" b="1" dirty="0">
                <a:ea typeface="隶书" pitchFamily="49" charset="-122"/>
              </a:rPr>
              <a:t>授课对象</a:t>
            </a:r>
            <a:r>
              <a:rPr lang="zh-CN" altLang="en-US" sz="3600" b="1" dirty="0" smtClean="0">
                <a:ea typeface="隶书" pitchFamily="49" charset="-122"/>
              </a:rPr>
              <a:t>：</a:t>
            </a:r>
            <a:r>
              <a:rPr lang="zh-CN" altLang="en-US" sz="3600" b="1" dirty="0" smtClean="0">
                <a:solidFill>
                  <a:srgbClr val="FF0000"/>
                </a:solidFill>
                <a:ea typeface="隶书" pitchFamily="49" charset="-122"/>
              </a:rPr>
              <a:t>本科二年级</a:t>
            </a:r>
            <a:endParaRPr lang="en-US" altLang="zh-CN" sz="3600" dirty="0" smtClean="0">
              <a:solidFill>
                <a:srgbClr val="FF0000"/>
              </a:solidFill>
              <a:ea typeface="隶书" pitchFamily="49" charset="-122"/>
            </a:endParaRPr>
          </a:p>
          <a:p>
            <a:pPr algn="l">
              <a:lnSpc>
                <a:spcPts val="4000"/>
              </a:lnSpc>
              <a:spcBef>
                <a:spcPct val="50000"/>
              </a:spcBef>
            </a:pPr>
            <a:r>
              <a:rPr lang="zh-CN" altLang="en-US" sz="3600" b="1" dirty="0" smtClean="0">
                <a:ea typeface="隶书" pitchFamily="49" charset="-122"/>
              </a:rPr>
              <a:t>参赛选手：</a:t>
            </a:r>
            <a:r>
              <a:rPr lang="zh-CN" altLang="en-US" sz="3600" b="1" dirty="0" smtClean="0">
                <a:solidFill>
                  <a:srgbClr val="FF0000"/>
                </a:solidFill>
                <a:ea typeface="隶书" pitchFamily="49" charset="-122"/>
              </a:rPr>
              <a:t>荣耀华</a:t>
            </a:r>
            <a:endParaRPr lang="zh-CN" altLang="en-US" sz="3600" b="1" dirty="0">
              <a:solidFill>
                <a:srgbClr val="FF0000"/>
              </a:solidFill>
              <a:ea typeface="隶书" pitchFamily="49" charset="-122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0" y="1523107"/>
            <a:ext cx="9144000" cy="2954655"/>
          </a:xfrm>
          <a:prstGeom prst="rect">
            <a:avLst/>
          </a:prstGeom>
          <a:solidFill>
            <a:srgbClr val="00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6600" dirty="0">
                <a:solidFill>
                  <a:schemeClr val="bg1"/>
                </a:solidFill>
                <a:ea typeface="隶书" pitchFamily="49" charset="-122"/>
              </a:rPr>
              <a:t>敬请批评指正！</a:t>
            </a:r>
          </a:p>
          <a:p>
            <a:pPr algn="ctr">
              <a:spcBef>
                <a:spcPct val="50000"/>
              </a:spcBef>
            </a:pPr>
            <a:r>
              <a:rPr lang="zh-CN" altLang="en-US" sz="8000" dirty="0">
                <a:solidFill>
                  <a:schemeClr val="bg1"/>
                </a:solidFill>
                <a:ea typeface="隶书" pitchFamily="49" charset="-122"/>
              </a:rPr>
              <a:t>谢   谢！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6000" y="1051476"/>
            <a:ext cx="8208000" cy="1009524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0" y="2061000"/>
          <a:ext cx="9144000" cy="3305175"/>
        </p:xfrm>
        <a:graphic>
          <a:graphicData uri="http://schemas.openxmlformats.org/presentationml/2006/ole">
            <p:oleObj spid="_x0000_s20485" name="Acrobat Document" r:id="rId5" imgW="17733277" imgH="6408975" progId="AcroExch.Document.DC">
              <p:embed/>
            </p:oleObj>
          </a:graphicData>
        </a:graphic>
      </p:graphicFrame>
      <p:sp>
        <p:nvSpPr>
          <p:cNvPr id="5" name="椭圆 4"/>
          <p:cNvSpPr/>
          <p:nvPr/>
        </p:nvSpPr>
        <p:spPr>
          <a:xfrm>
            <a:off x="8244000" y="4005000"/>
            <a:ext cx="900000" cy="8640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图片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96000" y="2057625"/>
            <a:ext cx="8280000" cy="433407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4000" y="2133000"/>
            <a:ext cx="3809524" cy="2666666"/>
          </a:xfrm>
          <a:prstGeom prst="rect">
            <a:avLst/>
          </a:prstGeom>
        </p:spPr>
      </p:pic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477000"/>
            <a:ext cx="8229600" cy="868363"/>
          </a:xfrm>
        </p:spPr>
        <p:txBody>
          <a:bodyPr/>
          <a:lstStyle/>
          <a:p>
            <a:r>
              <a:rPr lang="en-US" altLang="zh-CN" i="0" dirty="0" smtClean="0">
                <a:ea typeface="宋体" panose="02010600030101010101" pitchFamily="2" charset="-122"/>
              </a:rPr>
              <a:t>2012</a:t>
            </a:r>
            <a:r>
              <a:rPr lang="zh-CN" altLang="en-US" i="0" dirty="0" smtClean="0">
                <a:ea typeface="宋体" panose="02010600030101010101" pitchFamily="2" charset="-122"/>
              </a:rPr>
              <a:t>年美国总统大选</a:t>
            </a:r>
            <a:endParaRPr lang="en-US" altLang="zh-CN" i="0" dirty="0">
              <a:ea typeface="宋体" panose="0201060003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3060000" y="5255280"/>
            <a:ext cx="403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58497" y="328637"/>
            <a:ext cx="8229600" cy="868363"/>
          </a:xfrm>
        </p:spPr>
        <p:txBody>
          <a:bodyPr/>
          <a:lstStyle/>
          <a:p>
            <a:r>
              <a:rPr lang="zh-CN" altLang="en-US" sz="4300" i="0" dirty="0" smtClean="0">
                <a:ea typeface="宋体" panose="02010600030101010101" pitchFamily="2" charset="-122"/>
              </a:rPr>
              <a:t>复习：乘法公式与全概率公式</a:t>
            </a:r>
            <a:endParaRPr lang="en-US" altLang="zh-CN" sz="4300" i="0" dirty="0">
              <a:ea typeface="宋体" panose="02010600030101010101" pitchFamily="2" charset="-122"/>
            </a:endParaRPr>
          </a:p>
        </p:txBody>
      </p:sp>
      <p:sp>
        <p:nvSpPr>
          <p:cNvPr id="9226" name="AutoShape 10"/>
          <p:cNvSpPr>
            <a:spLocks noChangeArrowheads="1"/>
          </p:cNvSpPr>
          <p:nvPr/>
        </p:nvSpPr>
        <p:spPr bwMode="gray">
          <a:xfrm>
            <a:off x="4260850" y="5018089"/>
            <a:ext cx="376238" cy="347663"/>
          </a:xfrm>
          <a:prstGeom prst="rightArrow">
            <a:avLst>
              <a:gd name="adj1" fmla="val 50000"/>
              <a:gd name="adj2" fmla="val 45091"/>
            </a:avLst>
          </a:prstGeom>
          <a:solidFill>
            <a:srgbClr val="FEFEFE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" name="组合 55"/>
          <p:cNvGrpSpPr/>
          <p:nvPr/>
        </p:nvGrpSpPr>
        <p:grpSpPr>
          <a:xfrm>
            <a:off x="979031" y="4448111"/>
            <a:ext cx="1569939" cy="1557241"/>
            <a:chOff x="230" y="2956"/>
            <a:chExt cx="2691" cy="2687"/>
          </a:xfrm>
        </p:grpSpPr>
        <p:pic>
          <p:nvPicPr>
            <p:cNvPr id="9235" name="Picture 19" descr="YG_circle00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0" y="2956"/>
              <a:ext cx="2691" cy="2687"/>
            </a:xfrm>
            <a:prstGeom prst="rect">
              <a:avLst/>
            </a:prstGeom>
            <a:noFill/>
          </p:spPr>
        </p:pic>
        <p:sp>
          <p:nvSpPr>
            <p:cNvPr id="9239" name="Text Box 23"/>
            <p:cNvSpPr txBox="1">
              <a:spLocks noChangeArrowheads="1"/>
            </p:cNvSpPr>
            <p:nvPr/>
          </p:nvSpPr>
          <p:spPr bwMode="gray">
            <a:xfrm>
              <a:off x="546" y="3550"/>
              <a:ext cx="2094" cy="15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ea typeface="宋体" panose="02010600030101010101" pitchFamily="2" charset="-122"/>
                </a:rPr>
                <a:t>A</a:t>
              </a:r>
              <a:r>
                <a:rPr lang="zh-CN" altLang="en-US" sz="2800" b="1" dirty="0">
                  <a:ea typeface="宋体" panose="02010600030101010101" pitchFamily="2" charset="-122"/>
                </a:rPr>
                <a:t>与</a:t>
              </a:r>
              <a:r>
                <a:rPr lang="en-US" altLang="zh-CN" sz="2800" b="1" dirty="0">
                  <a:ea typeface="宋体" panose="02010600030101010101" pitchFamily="2" charset="-122"/>
                </a:rPr>
                <a:t>B</a:t>
              </a:r>
              <a:r>
                <a:rPr lang="en-US" altLang="zh-CN" sz="2800" b="1" baseline="-25000" dirty="0">
                  <a:ea typeface="宋体" panose="02010600030101010101" pitchFamily="2" charset="-122"/>
                </a:rPr>
                <a:t>i</a:t>
              </a:r>
              <a:r>
                <a:rPr lang="zh-CN" altLang="en-US" sz="2800" b="1" dirty="0">
                  <a:ea typeface="宋体" panose="02010600030101010101" pitchFamily="2" charset="-122"/>
                </a:rPr>
                <a:t>有关</a:t>
              </a: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276000" y="1053000"/>
            <a:ext cx="1066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52000" y="1125000"/>
            <a:ext cx="770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5903590" y="4045772"/>
            <a:ext cx="670591" cy="445047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705298" y="1702000"/>
            <a:ext cx="1597298" cy="1080135"/>
          </a:xfrm>
          <a:prstGeom prst="rect">
            <a:avLst/>
          </a:prstGeom>
          <a:gradFill>
            <a:gsLst>
              <a:gs pos="0">
                <a:srgbClr val="F7A94C"/>
              </a:gs>
              <a:gs pos="100000">
                <a:srgbClr val="FEC07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8000" y="2782135"/>
            <a:ext cx="1597298" cy="1080135"/>
          </a:xfrm>
          <a:prstGeom prst="rect">
            <a:avLst/>
          </a:prstGeom>
          <a:gradFill>
            <a:gsLst>
              <a:gs pos="0">
                <a:srgbClr val="FBA993"/>
              </a:gs>
              <a:gs pos="100000">
                <a:srgbClr val="FCC0A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705298" y="2782135"/>
            <a:ext cx="1597298" cy="1080135"/>
          </a:xfrm>
          <a:prstGeom prst="rect">
            <a:avLst/>
          </a:prstGeom>
          <a:gradFill>
            <a:gsLst>
              <a:gs pos="0">
                <a:srgbClr val="D26464"/>
              </a:gs>
              <a:gs pos="100000">
                <a:srgbClr val="DE8D8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08000" y="1702000"/>
            <a:ext cx="1597298" cy="1080135"/>
          </a:xfrm>
          <a:prstGeom prst="rect">
            <a:avLst/>
          </a:prstGeom>
          <a:solidFill>
            <a:srgbClr val="89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/>
        </p:nvSpPr>
        <p:spPr>
          <a:xfrm rot="5400000">
            <a:off x="858638" y="1935476"/>
            <a:ext cx="859155" cy="83416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solidFill>
            <a:srgbClr val="89C3BD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 rot="10800000">
            <a:off x="1709994" y="1922980"/>
            <a:ext cx="838860" cy="8540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A94C"/>
              </a:gs>
              <a:gs pos="100000">
                <a:srgbClr val="FEC07B"/>
              </a:gs>
            </a:gsLst>
            <a:lin ang="5400000" scaled="0"/>
          </a:gra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871134" y="2787215"/>
            <a:ext cx="838860" cy="8540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BA993"/>
              </a:gs>
              <a:gs pos="100000">
                <a:srgbClr val="FCC0AF"/>
              </a:gs>
            </a:gsLst>
            <a:lin ang="5400000" scaled="0"/>
          </a:gra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rot="16200000">
            <a:off x="1702195" y="2799711"/>
            <a:ext cx="859155" cy="83416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26464"/>
              </a:gs>
              <a:gs pos="100000">
                <a:srgbClr val="DE8D8D"/>
              </a:gs>
            </a:gsLst>
            <a:lin ang="5400000" scaled="0"/>
          </a:gra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618710" y="1981400"/>
            <a:ext cx="7807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</a:t>
            </a:r>
            <a:r>
              <a:rPr lang="en-US" altLang="zh-CN" sz="2800" baseline="-25000" dirty="0"/>
              <a:t>2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330483" y="1980765"/>
            <a:ext cx="6110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B</a:t>
            </a:r>
            <a:r>
              <a:rPr lang="en-US" altLang="zh-CN" sz="2800" baseline="-25000" dirty="0" smtClean="0"/>
              <a:t>1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330483" y="3177740"/>
            <a:ext cx="9545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aseline="-25000" dirty="0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3847" y="1145740"/>
            <a:ext cx="1132960" cy="108902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08280" y="3932031"/>
            <a:ext cx="311440" cy="445047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3345160" y="1788240"/>
            <a:ext cx="5566284" cy="970778"/>
            <a:chOff x="3391847" y="1788240"/>
            <a:chExt cx="5566284" cy="970778"/>
          </a:xfrm>
        </p:grpSpPr>
        <p:grpSp>
          <p:nvGrpSpPr>
            <p:cNvPr id="15" name="组合 50"/>
            <p:cNvGrpSpPr/>
            <p:nvPr/>
          </p:nvGrpSpPr>
          <p:grpSpPr>
            <a:xfrm>
              <a:off x="3391847" y="1788240"/>
              <a:ext cx="5384056" cy="970778"/>
              <a:chOff x="4503" y="3318"/>
              <a:chExt cx="9945" cy="1847"/>
            </a:xfrm>
          </p:grpSpPr>
          <p:grpSp>
            <p:nvGrpSpPr>
              <p:cNvPr id="16" name="组合 49"/>
              <p:cNvGrpSpPr/>
              <p:nvPr/>
            </p:nvGrpSpPr>
            <p:grpSpPr>
              <a:xfrm>
                <a:off x="4503" y="3318"/>
                <a:ext cx="9945" cy="1733"/>
                <a:chOff x="4849" y="2246"/>
                <a:chExt cx="9945" cy="1733"/>
              </a:xfrm>
            </p:grpSpPr>
            <p:grpSp>
              <p:nvGrpSpPr>
                <p:cNvPr id="17" name="组合 48"/>
                <p:cNvGrpSpPr/>
                <p:nvPr/>
              </p:nvGrpSpPr>
              <p:grpSpPr>
                <a:xfrm>
                  <a:off x="4849" y="2246"/>
                  <a:ext cx="9945" cy="1733"/>
                  <a:chOff x="4373" y="2181"/>
                  <a:chExt cx="9945" cy="1733"/>
                </a:xfrm>
              </p:grpSpPr>
              <p:sp>
                <p:nvSpPr>
                  <p:cNvPr id="9227" name="AutoShape 11"/>
                  <p:cNvSpPr>
                    <a:spLocks noChangeArrowheads="1"/>
                  </p:cNvSpPr>
                  <p:nvPr/>
                </p:nvSpPr>
                <p:spPr bwMode="gray">
                  <a:xfrm>
                    <a:off x="5723" y="2181"/>
                    <a:ext cx="8595" cy="1732"/>
                  </a:xfrm>
                  <a:prstGeom prst="roundRect">
                    <a:avLst>
                      <a:gd name="adj" fmla="val 11505"/>
                    </a:avLst>
                  </a:prstGeom>
                  <a:gradFill rotWithShape="1">
                    <a:gsLst>
                      <a:gs pos="0">
                        <a:schemeClr val="hlink">
                          <a:alpha val="80000"/>
                        </a:schemeClr>
                      </a:gs>
                      <a:gs pos="100000">
                        <a:schemeClr val="hlink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0" scaled="1"/>
                  </a:gradFill>
                  <a:ln w="6350" algn="ctr">
                    <a:noFill/>
                    <a:prstDash val="sysDot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29" name="AutoShape 13"/>
                  <p:cNvSpPr>
                    <a:spLocks noChangeArrowheads="1"/>
                  </p:cNvSpPr>
                  <p:nvPr/>
                </p:nvSpPr>
                <p:spPr bwMode="gray">
                  <a:xfrm>
                    <a:off x="4373" y="2182"/>
                    <a:ext cx="2565" cy="1732"/>
                  </a:xfrm>
                  <a:prstGeom prst="roundRect">
                    <a:avLst>
                      <a:gd name="adj" fmla="val 11921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hlink">
                          <a:gamma/>
                          <a:shade val="69804"/>
                          <a:invGamma/>
                        </a:schemeClr>
                      </a:gs>
                    </a:gsLst>
                    <a:lin ang="5400000" scaled="1"/>
                  </a:gradFill>
                  <a:ln w="25400">
                    <a:solidFill>
                      <a:srgbClr val="FEFEFE"/>
                    </a:solidFill>
                    <a:round/>
                  </a:ln>
                  <a:effectLst>
                    <a:outerShdw dist="53882" dir="2700000" algn="ctr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230" name="Freeform 14"/>
                <p:cNvSpPr/>
                <p:nvPr/>
              </p:nvSpPr>
              <p:spPr bwMode="gray">
                <a:xfrm>
                  <a:off x="5059" y="2413"/>
                  <a:ext cx="882" cy="655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48627"/>
                        <a:invGamma/>
                      </a:schemeClr>
                    </a:gs>
                    <a:gs pos="50000">
                      <a:schemeClr val="hlink">
                        <a:alpha val="0"/>
                      </a:schemeClr>
                    </a:gs>
                    <a:gs pos="100000">
                      <a:schemeClr val="hlink">
                        <a:gamma/>
                        <a:tint val="48627"/>
                        <a:invGamma/>
                      </a:schemeClr>
                    </a:gs>
                  </a:gsLst>
                  <a:lin ang="2700000" scaled="1"/>
                </a:gradFill>
                <a:ln w="0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240" name="Text Box 24"/>
              <p:cNvSpPr txBox="1">
                <a:spLocks noChangeArrowheads="1"/>
              </p:cNvSpPr>
              <p:nvPr/>
            </p:nvSpPr>
            <p:spPr bwMode="white">
              <a:xfrm>
                <a:off x="4700" y="3350"/>
                <a:ext cx="2191" cy="1815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zh-CN" altLang="en-US" sz="28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乘法公式</a:t>
                </a:r>
              </a:p>
            </p:txBody>
          </p:sp>
        </p:grpSp>
        <p:pic>
          <p:nvPicPr>
            <p:cNvPr id="58" name="图片 57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4878912" y="2047709"/>
              <a:ext cx="4079219" cy="373291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3345160" y="2837823"/>
            <a:ext cx="5787451" cy="1023177"/>
            <a:chOff x="3345160" y="2837823"/>
            <a:chExt cx="5787451" cy="1023177"/>
          </a:xfrm>
        </p:grpSpPr>
        <p:grpSp>
          <p:nvGrpSpPr>
            <p:cNvPr id="19" name="组合 54"/>
            <p:cNvGrpSpPr/>
            <p:nvPr/>
          </p:nvGrpSpPr>
          <p:grpSpPr>
            <a:xfrm>
              <a:off x="3345160" y="2871040"/>
              <a:ext cx="5477431" cy="883791"/>
              <a:chOff x="4153" y="4576"/>
              <a:chExt cx="10016" cy="1884"/>
            </a:xfrm>
          </p:grpSpPr>
          <p:sp>
            <p:nvSpPr>
              <p:cNvPr id="9223" name="AutoShape 7"/>
              <p:cNvSpPr>
                <a:spLocks noChangeArrowheads="1"/>
              </p:cNvSpPr>
              <p:nvPr/>
            </p:nvSpPr>
            <p:spPr bwMode="gray">
              <a:xfrm>
                <a:off x="5574" y="4687"/>
                <a:ext cx="8595" cy="176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  <a:alpha val="0"/>
                    </a:schemeClr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1" name="AutoShape 15"/>
              <p:cNvSpPr>
                <a:spLocks noChangeArrowheads="1"/>
              </p:cNvSpPr>
              <p:nvPr/>
            </p:nvSpPr>
            <p:spPr bwMode="gray">
              <a:xfrm>
                <a:off x="4158" y="4576"/>
                <a:ext cx="2565" cy="1884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25400">
                <a:solidFill>
                  <a:srgbClr val="FEFEFE"/>
                </a:solidFill>
                <a:round/>
              </a:ln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" name="Text Box 24"/>
              <p:cNvSpPr txBox="1">
                <a:spLocks noChangeArrowheads="1"/>
              </p:cNvSpPr>
              <p:nvPr/>
            </p:nvSpPr>
            <p:spPr bwMode="white">
              <a:xfrm>
                <a:off x="4153" y="4577"/>
                <a:ext cx="2635" cy="150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zh-CN" altLang="en-US" sz="28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全概率公式</a:t>
                </a:r>
              </a:p>
            </p:txBody>
          </p:sp>
          <p:sp>
            <p:nvSpPr>
              <p:cNvPr id="9232" name="Freeform 16"/>
              <p:cNvSpPr/>
              <p:nvPr/>
            </p:nvSpPr>
            <p:spPr bwMode="gray">
              <a:xfrm>
                <a:off x="4308" y="4768"/>
                <a:ext cx="950" cy="805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50000">
                    <a:schemeClr val="folHlink">
                      <a:alpha val="0"/>
                    </a:schemeClr>
                  </a:gs>
                  <a:gs pos="100000">
                    <a:schemeClr val="folHlink">
                      <a:gamma/>
                      <a:tint val="48627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9" name="图片 58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tretch>
              <a:fillRect/>
            </a:stretch>
          </p:blipFill>
          <p:spPr>
            <a:xfrm>
              <a:off x="4860000" y="2837823"/>
              <a:ext cx="4272611" cy="1023177"/>
            </a:xfrm>
            <a:prstGeom prst="rect">
              <a:avLst/>
            </a:prstGeom>
          </p:spPr>
        </p:pic>
      </p:grpSp>
      <p:grpSp>
        <p:nvGrpSpPr>
          <p:cNvPr id="68" name="组合 56"/>
          <p:cNvGrpSpPr/>
          <p:nvPr/>
        </p:nvGrpSpPr>
        <p:grpSpPr>
          <a:xfrm>
            <a:off x="3860419" y="4623574"/>
            <a:ext cx="4756932" cy="1124666"/>
            <a:chOff x="2622" y="7287"/>
            <a:chExt cx="9316" cy="2460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" y="7287"/>
              <a:ext cx="9316" cy="2460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0" y="7489"/>
              <a:ext cx="2055" cy="2055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2" y="7490"/>
              <a:ext cx="2055" cy="2055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8" y="8099"/>
              <a:ext cx="1461" cy="838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8" y="8099"/>
              <a:ext cx="2472" cy="879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6" y="8165"/>
              <a:ext cx="1800" cy="705"/>
            </a:xfrm>
            <a:prstGeom prst="rect">
              <a:avLst/>
            </a:prstGeom>
          </p:spPr>
        </p:pic>
      </p:grpSp>
      <p:grpSp>
        <p:nvGrpSpPr>
          <p:cNvPr id="83" name="组合 56"/>
          <p:cNvGrpSpPr/>
          <p:nvPr/>
        </p:nvGrpSpPr>
        <p:grpSpPr>
          <a:xfrm>
            <a:off x="3860419" y="1413000"/>
            <a:ext cx="4756932" cy="1124666"/>
            <a:chOff x="2622" y="7287"/>
            <a:chExt cx="9316" cy="2460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" y="7287"/>
              <a:ext cx="9316" cy="2460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0" y="7489"/>
              <a:ext cx="2055" cy="2055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2" y="7490"/>
              <a:ext cx="2055" cy="2055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8" y="8099"/>
              <a:ext cx="1461" cy="838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8" y="8099"/>
              <a:ext cx="2472" cy="879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0800000">
              <a:off x="6516" y="8165"/>
              <a:ext cx="1800" cy="705"/>
            </a:xfrm>
            <a:prstGeom prst="rect">
              <a:avLst/>
            </a:prstGeom>
          </p:spPr>
        </p:pic>
      </p:grpSp>
      <p:pic>
        <p:nvPicPr>
          <p:cNvPr id="91" name="图片 90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076000" y="2907121"/>
            <a:ext cx="1944000" cy="552123"/>
          </a:xfrm>
          <a:prstGeom prst="rect">
            <a:avLst/>
          </a:prstGeom>
        </p:spPr>
      </p:pic>
      <p:sp>
        <p:nvSpPr>
          <p:cNvPr id="93" name="文本框 73"/>
          <p:cNvSpPr txBox="1"/>
          <p:nvPr/>
        </p:nvSpPr>
        <p:spPr>
          <a:xfrm>
            <a:off x="2571736" y="3214686"/>
            <a:ext cx="61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…</a:t>
            </a:r>
            <a:endParaRPr lang="en-US" altLang="zh-CN" sz="3200" baseline="-25000" dirty="0" smtClean="0"/>
          </a:p>
        </p:txBody>
      </p:sp>
      <p:sp>
        <p:nvSpPr>
          <p:cNvPr id="55" name="文本框 73"/>
          <p:cNvSpPr txBox="1"/>
          <p:nvPr/>
        </p:nvSpPr>
        <p:spPr>
          <a:xfrm>
            <a:off x="360906" y="3285000"/>
            <a:ext cx="6110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/>
              <a:t>B</a:t>
            </a:r>
            <a:r>
              <a:rPr lang="en-US" altLang="zh-CN" sz="2800" baseline="-25000" dirty="0" err="1" smtClean="0"/>
              <a:t>n</a:t>
            </a:r>
            <a:endParaRPr lang="en-US" altLang="zh-CN" sz="2800" baseline="-25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23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1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42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51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52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24 -0.04584 C -0.11892 -0.12848 -0.29809 -0.21112 -0.27448 -0.24584 C -0.25087 -0.28056 0.15347 -0.22014 0.20209 -0.25463 C 0.2507 -0.28912 0.05018 -0.4169 0.01719 -0.45255 C -0.0158 -0.4882 -0.00607 -0.47824 0.00382 -0.46806 " pathEditMode="relative" rAng="0" ptsTypes="aaaaA">
                                      <p:cBhvr>
                                        <p:cTn id="7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-221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decel="10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decel="10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/>
      <p:bldP spid="46" grpId="1"/>
      <p:bldP spid="67" grpId="0" animBg="1"/>
      <p:bldP spid="69" grpId="0" animBg="1"/>
      <p:bldP spid="7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80000" y="3403710"/>
            <a:ext cx="8820000" cy="3097124"/>
            <a:chOff x="180000" y="3501000"/>
            <a:chExt cx="8820000" cy="2494991"/>
          </a:xfrm>
        </p:grpSpPr>
        <p:grpSp>
          <p:nvGrpSpPr>
            <p:cNvPr id="12" name="Group 7"/>
            <p:cNvGrpSpPr/>
            <p:nvPr/>
          </p:nvGrpSpPr>
          <p:grpSpPr bwMode="auto">
            <a:xfrm>
              <a:off x="180000" y="3501000"/>
              <a:ext cx="8820000" cy="2494991"/>
              <a:chOff x="479" y="2662"/>
              <a:chExt cx="4796" cy="1320"/>
            </a:xfrm>
          </p:grpSpPr>
          <p:sp>
            <p:nvSpPr>
              <p:cNvPr id="14" name="AutoShape 8"/>
              <p:cNvSpPr>
                <a:spLocks noChangeArrowheads="1"/>
              </p:cNvSpPr>
              <p:nvPr/>
            </p:nvSpPr>
            <p:spPr bwMode="gray">
              <a:xfrm flipV="1">
                <a:off x="549" y="2662"/>
                <a:ext cx="4653" cy="316"/>
              </a:xfrm>
              <a:custGeom>
                <a:avLst/>
                <a:gdLst>
                  <a:gd name="G0" fmla="+- 2158 0 0"/>
                  <a:gd name="G1" fmla="+- 21600 0 2158"/>
                  <a:gd name="G2" fmla="*/ 2158 1 2"/>
                  <a:gd name="G3" fmla="+- 21600 0 G2"/>
                  <a:gd name="G4" fmla="+/ 2158 21600 2"/>
                  <a:gd name="G5" fmla="+/ G1 0 2"/>
                  <a:gd name="G6" fmla="*/ 21600 21600 2158"/>
                  <a:gd name="G7" fmla="*/ G6 1 2"/>
                  <a:gd name="G8" fmla="+- 21600 0 G7"/>
                  <a:gd name="G9" fmla="*/ 21600 1 2"/>
                  <a:gd name="G10" fmla="+- 2158 0 G9"/>
                  <a:gd name="G11" fmla="?: G10 G8 0"/>
                  <a:gd name="G12" fmla="?: G10 G7 21600"/>
                  <a:gd name="T0" fmla="*/ 20521 w 21600"/>
                  <a:gd name="T1" fmla="*/ 10800 h 21600"/>
                  <a:gd name="T2" fmla="*/ 10800 w 21600"/>
                  <a:gd name="T3" fmla="*/ 21600 h 21600"/>
                  <a:gd name="T4" fmla="*/ 1079 w 21600"/>
                  <a:gd name="T5" fmla="*/ 10800 h 21600"/>
                  <a:gd name="T6" fmla="*/ 10800 w 21600"/>
                  <a:gd name="T7" fmla="*/ 0 h 21600"/>
                  <a:gd name="T8" fmla="*/ 2879 w 21600"/>
                  <a:gd name="T9" fmla="*/ 2879 h 21600"/>
                  <a:gd name="T10" fmla="*/ 18721 w 21600"/>
                  <a:gd name="T11" fmla="*/ 1872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158" y="21600"/>
                    </a:lnTo>
                    <a:lnTo>
                      <a:pt x="194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DB9CB">
                      <a:gamma/>
                      <a:tint val="54510"/>
                      <a:invGamma/>
                    </a:srgbClr>
                  </a:gs>
                  <a:gs pos="100000">
                    <a:srgbClr val="9DB9C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AutoShape 9"/>
              <p:cNvSpPr>
                <a:spLocks noChangeArrowheads="1"/>
              </p:cNvSpPr>
              <p:nvPr/>
            </p:nvSpPr>
            <p:spPr bwMode="gray">
              <a:xfrm>
                <a:off x="479" y="2776"/>
                <a:ext cx="4796" cy="1206"/>
              </a:xfrm>
              <a:prstGeom prst="roundRect">
                <a:avLst>
                  <a:gd name="adj" fmla="val 9514"/>
                </a:avLst>
              </a:prstGeom>
              <a:gradFill rotWithShape="1">
                <a:gsLst>
                  <a:gs pos="0">
                    <a:srgbClr val="9DB9CB">
                      <a:gamma/>
                      <a:shade val="81961"/>
                      <a:invGamma/>
                    </a:srgbClr>
                  </a:gs>
                  <a:gs pos="50000">
                    <a:srgbClr val="9DB9CB"/>
                  </a:gs>
                  <a:gs pos="100000">
                    <a:srgbClr val="9DB9CB">
                      <a:gamma/>
                      <a:shade val="81961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324000" y="3861000"/>
              <a:ext cx="8568000" cy="20160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 descr="u=1445160598,4049471736&amp;fm=26&amp;gp=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270" y="1485000"/>
            <a:ext cx="2665730" cy="1999615"/>
          </a:xfrm>
          <a:prstGeom prst="rect">
            <a:avLst/>
          </a:prstGeom>
        </p:spPr>
      </p:pic>
      <p:sp>
        <p:nvSpPr>
          <p:cNvPr id="37" name="AutoShape 11"/>
          <p:cNvSpPr>
            <a:spLocks noChangeArrowheads="1"/>
          </p:cNvSpPr>
          <p:nvPr/>
        </p:nvSpPr>
        <p:spPr bwMode="gray">
          <a:xfrm>
            <a:off x="3204000" y="1341000"/>
            <a:ext cx="5237805" cy="910334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gray">
          <a:xfrm>
            <a:off x="3204000" y="2349000"/>
            <a:ext cx="5348331" cy="12960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贝叶斯公式</a:t>
            </a:r>
            <a:endParaRPr lang="zh-CN" altLang="en-US" dirty="0"/>
          </a:p>
        </p:txBody>
      </p:sp>
      <p:pic>
        <p:nvPicPr>
          <p:cNvPr id="47" name="图片 46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324000" y="2060998"/>
            <a:ext cx="2028078" cy="576001"/>
          </a:xfrm>
          <a:prstGeom prst="rect">
            <a:avLst/>
          </a:prstGeom>
        </p:spPr>
      </p:pic>
      <p:pic>
        <p:nvPicPr>
          <p:cNvPr id="49" name="图片 48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436000" y="2396844"/>
            <a:ext cx="3544214" cy="1248156"/>
          </a:xfrm>
          <a:prstGeom prst="rect">
            <a:avLst/>
          </a:prstGeom>
        </p:spPr>
      </p:pic>
      <p:pic>
        <p:nvPicPr>
          <p:cNvPr id="45" name="图片 44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3348000" y="1658780"/>
            <a:ext cx="1486814" cy="458114"/>
          </a:xfrm>
          <a:prstGeom prst="rect">
            <a:avLst/>
          </a:prstGeom>
        </p:spPr>
      </p:pic>
      <p:pic>
        <p:nvPicPr>
          <p:cNvPr id="21" name="图片 20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081718" y="1757107"/>
            <a:ext cx="288001" cy="103785"/>
          </a:xfrm>
          <a:prstGeom prst="rect">
            <a:avLst/>
          </a:prstGeom>
        </p:spPr>
      </p:pic>
      <p:pic>
        <p:nvPicPr>
          <p:cNvPr id="46" name="图片 45" descr="IguanaTex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5670136" y="1628999"/>
            <a:ext cx="2820010" cy="458114"/>
          </a:xfrm>
          <a:prstGeom prst="rect">
            <a:avLst/>
          </a:prstGeom>
        </p:spPr>
      </p:pic>
      <p:pic>
        <p:nvPicPr>
          <p:cNvPr id="44" name="图片 43" descr="IguanaTex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3564000" y="2752053"/>
            <a:ext cx="987552" cy="458114"/>
          </a:xfrm>
          <a:prstGeom prst="rect">
            <a:avLst/>
          </a:prstGeom>
        </p:spPr>
      </p:pic>
      <p:pic>
        <p:nvPicPr>
          <p:cNvPr id="27" name="图片 26" descr="IguanaTex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4860000" y="2850379"/>
            <a:ext cx="288001" cy="103785"/>
          </a:xfrm>
          <a:prstGeom prst="rect">
            <a:avLst/>
          </a:prstGeom>
        </p:spPr>
      </p:pic>
      <p:pic>
        <p:nvPicPr>
          <p:cNvPr id="28" name="图片 27" descr="IguanaTex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2628000" y="2220240"/>
            <a:ext cx="487799" cy="175785"/>
          </a:xfrm>
          <a:prstGeom prst="rect">
            <a:avLst/>
          </a:prstGeom>
        </p:spPr>
      </p:pic>
      <p:pic>
        <p:nvPicPr>
          <p:cNvPr id="29" name="图片 28" descr="IguanaTex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4788000" y="2220240"/>
            <a:ext cx="487799" cy="175785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436000" y="2308132"/>
            <a:ext cx="345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420000" y="2303932"/>
            <a:ext cx="12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530" name="图片 2307" descr="ppt/media/image36.wmf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4282" y="1285860"/>
          <a:ext cx="5286412" cy="1928826"/>
        </p:xfrm>
        <a:graphic>
          <a:graphicData uri="http://schemas.openxmlformats.org/presentationml/2006/ole">
            <p:oleObj spid="_x0000_s22530" name="公式" r:id="rId19" imgW="2057400" imgH="698400" progId="Equation.3">
              <p:embed/>
            </p:oleObj>
          </a:graphicData>
        </a:graphic>
      </p:graphicFrame>
      <p:grpSp>
        <p:nvGrpSpPr>
          <p:cNvPr id="54" name="组合 56"/>
          <p:cNvGrpSpPr/>
          <p:nvPr/>
        </p:nvGrpSpPr>
        <p:grpSpPr>
          <a:xfrm>
            <a:off x="5232832" y="1049035"/>
            <a:ext cx="3696886" cy="939965"/>
            <a:chOff x="3900" y="7489"/>
            <a:chExt cx="7240" cy="2056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0" y="7489"/>
              <a:ext cx="2055" cy="2055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62" y="7490"/>
              <a:ext cx="2055" cy="2055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48" y="8099"/>
              <a:ext cx="1461" cy="838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68" y="8099"/>
              <a:ext cx="2472" cy="879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4" cstate="print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0800000">
              <a:off x="6516" y="8165"/>
              <a:ext cx="1800" cy="705"/>
            </a:xfrm>
            <a:prstGeom prst="rect">
              <a:avLst/>
            </a:prstGeom>
          </p:spPr>
        </p:pic>
      </p:grpSp>
      <p:grpSp>
        <p:nvGrpSpPr>
          <p:cNvPr id="30" name="组合 29"/>
          <p:cNvGrpSpPr/>
          <p:nvPr/>
        </p:nvGrpSpPr>
        <p:grpSpPr>
          <a:xfrm>
            <a:off x="5638264" y="2000240"/>
            <a:ext cx="3005702" cy="1941314"/>
            <a:chOff x="3995190" y="1702000"/>
            <a:chExt cx="3291454" cy="2160270"/>
          </a:xfrm>
        </p:grpSpPr>
        <p:sp>
          <p:nvSpPr>
            <p:cNvPr id="33" name="矩形 32"/>
            <p:cNvSpPr/>
            <p:nvPr/>
          </p:nvSpPr>
          <p:spPr>
            <a:xfrm>
              <a:off x="5592488" y="1702000"/>
              <a:ext cx="1597298" cy="108013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995190" y="2782135"/>
              <a:ext cx="1597298" cy="108013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592488" y="2782135"/>
              <a:ext cx="1597298" cy="108013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3995190" y="1702000"/>
              <a:ext cx="1597298" cy="1080135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任意多边形 38"/>
            <p:cNvSpPr/>
            <p:nvPr/>
          </p:nvSpPr>
          <p:spPr>
            <a:xfrm rot="5400000">
              <a:off x="4745828" y="1935476"/>
              <a:ext cx="859155" cy="83416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153" h="2141">
                  <a:moveTo>
                    <a:pt x="0" y="0"/>
                  </a:moveTo>
                  <a:lnTo>
                    <a:pt x="2153" y="0"/>
                  </a:lnTo>
                  <a:lnTo>
                    <a:pt x="2153" y="2141"/>
                  </a:lnTo>
                  <a:lnTo>
                    <a:pt x="2099" y="2140"/>
                  </a:lnTo>
                  <a:cubicBezTo>
                    <a:pt x="953" y="2111"/>
                    <a:pt x="30" y="1188"/>
                    <a:pt x="1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mpd="sng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任意多边形 39"/>
            <p:cNvSpPr/>
            <p:nvPr/>
          </p:nvSpPr>
          <p:spPr>
            <a:xfrm rot="10800000">
              <a:off x="5597184" y="1922980"/>
              <a:ext cx="838860" cy="85407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153" h="2141">
                  <a:moveTo>
                    <a:pt x="0" y="0"/>
                  </a:moveTo>
                  <a:lnTo>
                    <a:pt x="2153" y="0"/>
                  </a:lnTo>
                  <a:lnTo>
                    <a:pt x="2153" y="2141"/>
                  </a:lnTo>
                  <a:lnTo>
                    <a:pt x="2099" y="2140"/>
                  </a:lnTo>
                  <a:cubicBezTo>
                    <a:pt x="953" y="2111"/>
                    <a:pt x="30" y="1188"/>
                    <a:pt x="1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mpd="sng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758324" y="2787215"/>
              <a:ext cx="838860" cy="854075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153" h="2141">
                  <a:moveTo>
                    <a:pt x="0" y="0"/>
                  </a:moveTo>
                  <a:lnTo>
                    <a:pt x="2153" y="0"/>
                  </a:lnTo>
                  <a:lnTo>
                    <a:pt x="2153" y="2141"/>
                  </a:lnTo>
                  <a:lnTo>
                    <a:pt x="2099" y="2140"/>
                  </a:lnTo>
                  <a:cubicBezTo>
                    <a:pt x="953" y="2111"/>
                    <a:pt x="30" y="1188"/>
                    <a:pt x="1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mpd="sng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任意多边形 41"/>
            <p:cNvSpPr/>
            <p:nvPr/>
          </p:nvSpPr>
          <p:spPr>
            <a:xfrm rot="16200000">
              <a:off x="5589385" y="2799711"/>
              <a:ext cx="859155" cy="834164"/>
            </a:xfrm>
            <a:custGeom>
              <a:avLst/>
              <a:gdLst>
                <a:gd name="idx" fmla="cos wd2 2700000"/>
                <a:gd name="idy" fmla="sin hd2 2700000"/>
                <a:gd name="il" fmla="+- hc 0 idx"/>
                <a:gd name="ir" fmla="+- hc idx 0"/>
                <a:gd name="it" fmla="+- vc 0 idy"/>
                <a:gd name="ib" fmla="+- vc idy 0"/>
              </a:gdLst>
              <a:ahLst/>
              <a:cxnLst>
                <a:cxn ang="3">
                  <a:pos x="hc" y="t"/>
                </a:cxn>
                <a:cxn ang="3">
                  <a:pos x="il" y="it"/>
                </a:cxn>
                <a:cxn ang="cd2">
                  <a:pos x="l" y="vc"/>
                </a:cxn>
                <a:cxn ang="cd4">
                  <a:pos x="il" y="ib"/>
                </a:cxn>
                <a:cxn ang="cd4">
                  <a:pos x="hc" y="b"/>
                </a:cxn>
                <a:cxn ang="cd4">
                  <a:pos x="ir" y="ib"/>
                </a:cxn>
                <a:cxn ang="0">
                  <a:pos x="r" y="vc"/>
                </a:cxn>
                <a:cxn ang="3">
                  <a:pos x="ir" y="it"/>
                </a:cxn>
              </a:cxnLst>
              <a:rect l="l" t="t" r="r" b="b"/>
              <a:pathLst>
                <a:path w="2153" h="2141">
                  <a:moveTo>
                    <a:pt x="0" y="0"/>
                  </a:moveTo>
                  <a:lnTo>
                    <a:pt x="2153" y="0"/>
                  </a:lnTo>
                  <a:lnTo>
                    <a:pt x="2153" y="2141"/>
                  </a:lnTo>
                  <a:lnTo>
                    <a:pt x="2099" y="2140"/>
                  </a:lnTo>
                  <a:cubicBezTo>
                    <a:pt x="953" y="2111"/>
                    <a:pt x="30" y="1188"/>
                    <a:pt x="1" y="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mpd="sng">
              <a:solidFill>
                <a:srgbClr val="00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3" name="文本框 71"/>
            <p:cNvSpPr txBox="1"/>
            <p:nvPr/>
          </p:nvSpPr>
          <p:spPr>
            <a:xfrm>
              <a:off x="6505900" y="1981400"/>
              <a:ext cx="78074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/>
                <a:t>B</a:t>
              </a:r>
              <a:r>
                <a:rPr lang="en-US" altLang="zh-CN" sz="2800" baseline="-25000" dirty="0"/>
                <a:t>2</a:t>
              </a:r>
            </a:p>
          </p:txBody>
        </p:sp>
        <p:sp>
          <p:nvSpPr>
            <p:cNvPr id="48" name="文本框 73"/>
            <p:cNvSpPr txBox="1"/>
            <p:nvPr/>
          </p:nvSpPr>
          <p:spPr>
            <a:xfrm>
              <a:off x="4217673" y="1980765"/>
              <a:ext cx="6110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/>
                <a:t>B</a:t>
              </a:r>
              <a:r>
                <a:rPr lang="en-US" altLang="zh-CN" sz="2800" baseline="-25000" dirty="0" smtClean="0"/>
                <a:t>1</a:t>
              </a:r>
            </a:p>
          </p:txBody>
        </p:sp>
        <p:sp>
          <p:nvSpPr>
            <p:cNvPr id="50" name="文本框 74"/>
            <p:cNvSpPr txBox="1"/>
            <p:nvPr/>
          </p:nvSpPr>
          <p:spPr>
            <a:xfrm>
              <a:off x="4217673" y="3177740"/>
              <a:ext cx="95450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/>
                <a:t>…</a:t>
              </a:r>
              <a:endParaRPr lang="en-US" altLang="zh-CN" sz="2800" baseline="-25000" dirty="0"/>
            </a:p>
          </p:txBody>
        </p:sp>
        <p:sp>
          <p:nvSpPr>
            <p:cNvPr id="51" name="文本框 73"/>
            <p:cNvSpPr txBox="1"/>
            <p:nvPr/>
          </p:nvSpPr>
          <p:spPr>
            <a:xfrm>
              <a:off x="6458926" y="3214686"/>
              <a:ext cx="611094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/>
                <a:t>B</a:t>
              </a:r>
              <a:r>
                <a:rPr lang="en-US" altLang="zh-CN" sz="2800" baseline="-25000" dirty="0" smtClean="0"/>
                <a:t>3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04653 0.34653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17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-0.12291 0.35347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17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11805 0.35232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" y="17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10903 0.3551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" y="178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07407E-6 L -0.16041 0.35232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" y="176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 i="0" dirty="0">
                <a:ea typeface="宋体" panose="02010600030101010101" pitchFamily="2" charset="-122"/>
              </a:rPr>
              <a:t>贝叶斯公式提出</a:t>
            </a:r>
          </a:p>
        </p:txBody>
      </p:sp>
      <p:sp>
        <p:nvSpPr>
          <p:cNvPr id="23555" name="Line 3"/>
          <p:cNvSpPr>
            <a:spLocks noChangeShapeType="1"/>
          </p:cNvSpPr>
          <p:nvPr/>
        </p:nvSpPr>
        <p:spPr bwMode="auto">
          <a:xfrm>
            <a:off x="3150235" y="2362200"/>
            <a:ext cx="5391150" cy="635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3226435" y="1869440"/>
            <a:ext cx="6055360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托马斯（</a:t>
            </a:r>
            <a:r>
              <a:rPr lang="en-US" alt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1701-1761</a:t>
            </a:r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）</a:t>
            </a:r>
            <a:r>
              <a:rPr lang="en-US" alt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英国数学家</a:t>
            </a:r>
            <a:r>
              <a:rPr lang="en-US" alt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牧师</a:t>
            </a:r>
          </a:p>
        </p:txBody>
      </p:sp>
      <p:sp>
        <p:nvSpPr>
          <p:cNvPr id="23557" name="Rectangle 5"/>
          <p:cNvSpPr>
            <a:spLocks noChangeArrowheads="1"/>
          </p:cNvSpPr>
          <p:nvPr/>
        </p:nvSpPr>
        <p:spPr bwMode="auto">
          <a:xfrm>
            <a:off x="3838895" y="2590167"/>
            <a:ext cx="4829175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en-US" alt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1761</a:t>
            </a:r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年提出贝叶斯公式</a:t>
            </a:r>
          </a:p>
        </p:txBody>
      </p:sp>
      <p:sp>
        <p:nvSpPr>
          <p:cNvPr id="23558" name="Rectangle 6"/>
          <p:cNvSpPr>
            <a:spLocks noChangeArrowheads="1"/>
          </p:cNvSpPr>
          <p:nvPr/>
        </p:nvSpPr>
        <p:spPr bwMode="auto">
          <a:xfrm>
            <a:off x="4009075" y="3440114"/>
            <a:ext cx="4829175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贝叶斯统计</a:t>
            </a:r>
          </a:p>
        </p:txBody>
      </p:sp>
      <p:sp>
        <p:nvSpPr>
          <p:cNvPr id="23559" name="Rectangle 7"/>
          <p:cNvSpPr>
            <a:spLocks noChangeArrowheads="1"/>
          </p:cNvSpPr>
          <p:nvPr/>
        </p:nvSpPr>
        <p:spPr bwMode="auto">
          <a:xfrm>
            <a:off x="4000185" y="4162744"/>
            <a:ext cx="4829175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贝叶斯学派</a:t>
            </a:r>
          </a:p>
        </p:txBody>
      </p:sp>
      <p:sp>
        <p:nvSpPr>
          <p:cNvPr id="23560" name="Rectangle 8"/>
          <p:cNvSpPr>
            <a:spLocks noChangeArrowheads="1"/>
          </p:cNvSpPr>
          <p:nvPr/>
        </p:nvSpPr>
        <p:spPr bwMode="auto">
          <a:xfrm>
            <a:off x="3489960" y="4934585"/>
            <a:ext cx="5559425" cy="460375"/>
          </a:xfrm>
          <a:prstGeom prst="rect">
            <a:avLst/>
          </a:prstGeom>
          <a:noFill/>
          <a:ln w="9525" algn="ctr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在金融</a:t>
            </a:r>
            <a:r>
              <a:rPr lang="en-US" alt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保险</a:t>
            </a:r>
            <a:r>
              <a:rPr lang="en-US" alt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工农业</a:t>
            </a:r>
            <a:r>
              <a:rPr lang="en-US" altLang="zh-CN" sz="2400" b="1" dirty="0">
                <a:solidFill>
                  <a:srgbClr val="000000"/>
                </a:solidFill>
                <a:ea typeface="宋体" panose="02010600030101010101" pitchFamily="2" charset="-122"/>
              </a:rPr>
              <a:t>,</a:t>
            </a:r>
            <a:r>
              <a:rPr lang="zh-CN" altLang="en-US" sz="2400" b="1" dirty="0">
                <a:solidFill>
                  <a:srgbClr val="000000"/>
                </a:solidFill>
                <a:ea typeface="宋体" panose="02010600030101010101" pitchFamily="2" charset="-122"/>
              </a:rPr>
              <a:t>人工智能应用广泛</a:t>
            </a:r>
          </a:p>
        </p:txBody>
      </p:sp>
      <p:grpSp>
        <p:nvGrpSpPr>
          <p:cNvPr id="4" name="Group 9"/>
          <p:cNvGrpSpPr/>
          <p:nvPr/>
        </p:nvGrpSpPr>
        <p:grpSpPr bwMode="auto">
          <a:xfrm rot="5400000" flipH="1">
            <a:off x="2900045" y="1992948"/>
            <a:ext cx="323851" cy="311150"/>
            <a:chOff x="1944" y="1111"/>
            <a:chExt cx="204" cy="196"/>
          </a:xfrm>
        </p:grpSpPr>
        <p:pic>
          <p:nvPicPr>
            <p:cNvPr id="23562" name="Picture 10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 flipH="1">
              <a:off x="1961" y="1124"/>
              <a:ext cx="174" cy="172"/>
            </a:xfrm>
            <a:prstGeom prst="rect">
              <a:avLst/>
            </a:prstGeom>
            <a:noFill/>
          </p:spPr>
        </p:pic>
        <p:sp>
          <p:nvSpPr>
            <p:cNvPr id="23563" name="Oval 11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5" name="Group 12"/>
            <p:cNvGrpSpPr/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6" name="Group 13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3566" name="AutoShape 14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67" name="AutoShape 15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68" name="AutoShape 16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69" name="AutoShape 17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7" name="Group 18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571" name="AutoShape 19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72" name="AutoShape 20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73" name="AutoShape 21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74" name="AutoShape 22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3575" name="Arc 23"/>
            <p:cNvSpPr/>
            <p:nvPr/>
          </p:nvSpPr>
          <p:spPr bwMode="gray">
            <a:xfrm rot="25447716">
              <a:off x="1948" y="1107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3576" name="Picture 24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gray">
            <a:xfrm rot="2569845" flipH="1">
              <a:off x="2015" y="1139"/>
              <a:ext cx="129" cy="84"/>
            </a:xfrm>
            <a:prstGeom prst="rect">
              <a:avLst/>
            </a:prstGeom>
            <a:noFill/>
          </p:spPr>
        </p:pic>
      </p:grpSp>
      <p:grpSp>
        <p:nvGrpSpPr>
          <p:cNvPr id="8" name="Group 25"/>
          <p:cNvGrpSpPr/>
          <p:nvPr/>
        </p:nvGrpSpPr>
        <p:grpSpPr bwMode="auto">
          <a:xfrm flipH="1">
            <a:off x="-67358" y="1785252"/>
            <a:ext cx="3697607" cy="3666411"/>
            <a:chOff x="1955" y="1224"/>
            <a:chExt cx="1911" cy="1911"/>
          </a:xfrm>
        </p:grpSpPr>
        <p:sp>
          <p:nvSpPr>
            <p:cNvPr id="23578" name="Oval 26"/>
            <p:cNvSpPr>
              <a:spLocks noChangeArrowheads="1"/>
            </p:cNvSpPr>
            <p:nvPr/>
          </p:nvSpPr>
          <p:spPr bwMode="gray">
            <a:xfrm>
              <a:off x="1955" y="1224"/>
              <a:ext cx="1911" cy="1911"/>
            </a:xfrm>
            <a:prstGeom prst="ellipse">
              <a:avLst/>
            </a:prstGeom>
            <a:noFill/>
            <a:ln w="12700" algn="ctr">
              <a:solidFill>
                <a:srgbClr val="A6B0DA">
                  <a:alpha val="50000"/>
                </a:srgbClr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79" name="Oval 27"/>
            <p:cNvSpPr>
              <a:spLocks noChangeArrowheads="1"/>
            </p:cNvSpPr>
            <p:nvPr/>
          </p:nvSpPr>
          <p:spPr bwMode="gray">
            <a:xfrm>
              <a:off x="2080" y="1355"/>
              <a:ext cx="1660" cy="1660"/>
            </a:xfrm>
            <a:prstGeom prst="ellipse">
              <a:avLst/>
            </a:prstGeom>
            <a:noFill/>
            <a:ln w="28575" algn="ctr">
              <a:solidFill>
                <a:srgbClr val="A6B0DA">
                  <a:alpha val="50000"/>
                </a:srgbClr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0" name="Oval 28"/>
            <p:cNvSpPr>
              <a:spLocks noChangeArrowheads="1"/>
            </p:cNvSpPr>
            <p:nvPr/>
          </p:nvSpPr>
          <p:spPr bwMode="gray">
            <a:xfrm>
              <a:off x="2218" y="1499"/>
              <a:ext cx="1396" cy="1396"/>
            </a:xfrm>
            <a:prstGeom prst="ellipse">
              <a:avLst/>
            </a:prstGeom>
            <a:noFill/>
            <a:ln w="38100" algn="ctr">
              <a:solidFill>
                <a:srgbClr val="A6B0DA">
                  <a:alpha val="50000"/>
                </a:srgbClr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2" name="Oval 30"/>
            <p:cNvSpPr>
              <a:spLocks noChangeArrowheads="1"/>
            </p:cNvSpPr>
            <p:nvPr/>
          </p:nvSpPr>
          <p:spPr bwMode="gray">
            <a:xfrm>
              <a:off x="2476" y="1781"/>
              <a:ext cx="868" cy="868"/>
            </a:xfrm>
            <a:prstGeom prst="ellipse">
              <a:avLst/>
            </a:prstGeom>
            <a:noFill/>
            <a:ln w="57150" algn="ctr">
              <a:solidFill>
                <a:srgbClr val="A6B0DA">
                  <a:alpha val="50000"/>
                </a:srgbClr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3" name="Oval 31"/>
            <p:cNvSpPr>
              <a:spLocks noChangeArrowheads="1"/>
            </p:cNvSpPr>
            <p:nvPr/>
          </p:nvSpPr>
          <p:spPr bwMode="gray">
            <a:xfrm>
              <a:off x="2602" y="1901"/>
              <a:ext cx="616" cy="616"/>
            </a:xfrm>
            <a:prstGeom prst="ellipse">
              <a:avLst/>
            </a:prstGeom>
            <a:noFill/>
            <a:ln w="76200" algn="ctr">
              <a:solidFill>
                <a:srgbClr val="A6B0DA">
                  <a:alpha val="50000"/>
                </a:srgbClr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84" name="Oval 32"/>
            <p:cNvSpPr>
              <a:spLocks noChangeArrowheads="1"/>
            </p:cNvSpPr>
            <p:nvPr/>
          </p:nvSpPr>
          <p:spPr bwMode="gray">
            <a:xfrm>
              <a:off x="2716" y="2021"/>
              <a:ext cx="388" cy="388"/>
            </a:xfrm>
            <a:prstGeom prst="ellipse">
              <a:avLst/>
            </a:prstGeom>
            <a:noFill/>
            <a:ln w="9525" algn="ctr">
              <a:solidFill>
                <a:srgbClr val="A6B0DA">
                  <a:alpha val="50000"/>
                </a:srgbClr>
              </a:solidFill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9" name="Group 34"/>
          <p:cNvGrpSpPr/>
          <p:nvPr/>
        </p:nvGrpSpPr>
        <p:grpSpPr bwMode="auto">
          <a:xfrm rot="4976862" flipH="1">
            <a:off x="3527425" y="2722880"/>
            <a:ext cx="323851" cy="311150"/>
            <a:chOff x="1944" y="1111"/>
            <a:chExt cx="204" cy="196"/>
          </a:xfrm>
        </p:grpSpPr>
        <p:pic>
          <p:nvPicPr>
            <p:cNvPr id="23587" name="Picture 35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 flipH="1">
              <a:off x="1961" y="1124"/>
              <a:ext cx="174" cy="172"/>
            </a:xfrm>
            <a:prstGeom prst="rect">
              <a:avLst/>
            </a:prstGeom>
            <a:noFill/>
          </p:spPr>
        </p:pic>
        <p:sp>
          <p:nvSpPr>
            <p:cNvPr id="23588" name="Oval 36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0" name="Group 37"/>
            <p:cNvGrpSpPr/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1" name="Group 38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3591" name="AutoShape 39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92" name="AutoShape 40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93" name="AutoShape 41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94" name="AutoShape 42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2" name="Group 43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596" name="AutoShape 44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97" name="AutoShape 45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98" name="AutoShape 46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599" name="AutoShape 47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3600" name="Arc 48"/>
            <p:cNvSpPr/>
            <p:nvPr/>
          </p:nvSpPr>
          <p:spPr bwMode="gray">
            <a:xfrm rot="25447716">
              <a:off x="1948" y="1107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3601" name="Picture 49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gray">
            <a:xfrm rot="2569845" flipH="1">
              <a:off x="2015" y="1139"/>
              <a:ext cx="129" cy="84"/>
            </a:xfrm>
            <a:prstGeom prst="rect">
              <a:avLst/>
            </a:prstGeom>
            <a:noFill/>
          </p:spPr>
        </p:pic>
      </p:grpSp>
      <p:grpSp>
        <p:nvGrpSpPr>
          <p:cNvPr id="13" name="Group 50"/>
          <p:cNvGrpSpPr/>
          <p:nvPr/>
        </p:nvGrpSpPr>
        <p:grpSpPr bwMode="auto">
          <a:xfrm rot="4976862" flipH="1">
            <a:off x="3688398" y="3573463"/>
            <a:ext cx="323851" cy="311150"/>
            <a:chOff x="1944" y="1111"/>
            <a:chExt cx="204" cy="196"/>
          </a:xfrm>
        </p:grpSpPr>
        <p:pic>
          <p:nvPicPr>
            <p:cNvPr id="23603" name="Picture 51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 flipH="1">
              <a:off x="1961" y="1124"/>
              <a:ext cx="174" cy="172"/>
            </a:xfrm>
            <a:prstGeom prst="rect">
              <a:avLst/>
            </a:prstGeom>
            <a:noFill/>
          </p:spPr>
        </p:pic>
        <p:sp>
          <p:nvSpPr>
            <p:cNvPr id="23604" name="Oval 52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4" name="Group 53"/>
            <p:cNvGrpSpPr/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5" name="Group 54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3607" name="AutoShape 55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08" name="AutoShape 56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09" name="AutoShape 57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10" name="AutoShape 58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16" name="Group 59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612" name="AutoShape 60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13" name="AutoShape 61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14" name="AutoShape 62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15" name="AutoShape 63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3616" name="Arc 64"/>
            <p:cNvSpPr/>
            <p:nvPr/>
          </p:nvSpPr>
          <p:spPr bwMode="gray">
            <a:xfrm rot="25447716">
              <a:off x="1948" y="1107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3617" name="Picture 65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gray">
            <a:xfrm rot="2569845" flipH="1">
              <a:off x="2015" y="1139"/>
              <a:ext cx="129" cy="84"/>
            </a:xfrm>
            <a:prstGeom prst="rect">
              <a:avLst/>
            </a:prstGeom>
            <a:noFill/>
          </p:spPr>
        </p:pic>
      </p:grpSp>
      <p:grpSp>
        <p:nvGrpSpPr>
          <p:cNvPr id="17" name="Group 66"/>
          <p:cNvGrpSpPr/>
          <p:nvPr/>
        </p:nvGrpSpPr>
        <p:grpSpPr bwMode="auto">
          <a:xfrm rot="4976862" flipH="1">
            <a:off x="3617595" y="4295775"/>
            <a:ext cx="323851" cy="311150"/>
            <a:chOff x="1944" y="1111"/>
            <a:chExt cx="204" cy="196"/>
          </a:xfrm>
        </p:grpSpPr>
        <p:pic>
          <p:nvPicPr>
            <p:cNvPr id="23619" name="Picture 67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 flipH="1">
              <a:off x="1961" y="1124"/>
              <a:ext cx="174" cy="172"/>
            </a:xfrm>
            <a:prstGeom prst="rect">
              <a:avLst/>
            </a:prstGeom>
            <a:noFill/>
          </p:spPr>
        </p:pic>
        <p:sp>
          <p:nvSpPr>
            <p:cNvPr id="23620" name="Oval 68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" name="Group 69"/>
            <p:cNvGrpSpPr/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19" name="Group 70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3623" name="AutoShape 71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24" name="AutoShape 72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25" name="AutoShape 73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26" name="AutoShape 74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0" name="Group 75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628" name="AutoShape 76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29" name="AutoShape 77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30" name="AutoShape 78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31" name="AutoShape 79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3632" name="Arc 80"/>
            <p:cNvSpPr/>
            <p:nvPr/>
          </p:nvSpPr>
          <p:spPr bwMode="gray">
            <a:xfrm rot="25447716">
              <a:off x="1948" y="1107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3633" name="Picture 81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gray">
            <a:xfrm rot="2569845" flipH="1">
              <a:off x="2015" y="1139"/>
              <a:ext cx="129" cy="84"/>
            </a:xfrm>
            <a:prstGeom prst="rect">
              <a:avLst/>
            </a:prstGeom>
            <a:noFill/>
          </p:spPr>
        </p:pic>
      </p:grpSp>
      <p:grpSp>
        <p:nvGrpSpPr>
          <p:cNvPr id="21" name="Group 82"/>
          <p:cNvGrpSpPr/>
          <p:nvPr/>
        </p:nvGrpSpPr>
        <p:grpSpPr bwMode="auto">
          <a:xfrm rot="4976862" flipH="1">
            <a:off x="3113405" y="5028249"/>
            <a:ext cx="323851" cy="311150"/>
            <a:chOff x="1944" y="1111"/>
            <a:chExt cx="204" cy="196"/>
          </a:xfrm>
        </p:grpSpPr>
        <p:pic>
          <p:nvPicPr>
            <p:cNvPr id="23635" name="Picture 83" descr="circuler_1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gray">
            <a:xfrm flipH="1">
              <a:off x="1961" y="1124"/>
              <a:ext cx="174" cy="172"/>
            </a:xfrm>
            <a:prstGeom prst="rect">
              <a:avLst/>
            </a:prstGeom>
            <a:noFill/>
          </p:spPr>
        </p:pic>
        <p:sp>
          <p:nvSpPr>
            <p:cNvPr id="23636" name="Oval 84"/>
            <p:cNvSpPr>
              <a:spLocks noChangeArrowheads="1"/>
            </p:cNvSpPr>
            <p:nvPr/>
          </p:nvSpPr>
          <p:spPr bwMode="gray">
            <a:xfrm flipH="1">
              <a:off x="1962" y="1124"/>
              <a:ext cx="173" cy="172"/>
            </a:xfrm>
            <a:prstGeom prst="ellipse">
              <a:avLst/>
            </a:prstGeom>
            <a:gradFill rotWithShape="1">
              <a:gsLst>
                <a:gs pos="0">
                  <a:srgbClr val="FFFF00">
                    <a:gamma/>
                    <a:shade val="46275"/>
                    <a:invGamma/>
                  </a:srgbClr>
                </a:gs>
                <a:gs pos="50000">
                  <a:srgbClr val="FFFF00">
                    <a:alpha val="50000"/>
                  </a:srgbClr>
                </a:gs>
                <a:gs pos="100000">
                  <a:srgbClr val="FFFF00">
                    <a:gamma/>
                    <a:shade val="46275"/>
                    <a:invGamma/>
                  </a:srgbClr>
                </a:gs>
              </a:gsLst>
              <a:lin ang="5400000" scaled="1"/>
            </a:gradFill>
            <a:ln w="9525" algn="ctr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2" name="Group 85"/>
            <p:cNvGrpSpPr/>
            <p:nvPr/>
          </p:nvGrpSpPr>
          <p:grpSpPr bwMode="auto">
            <a:xfrm rot="1297425" flipV="1">
              <a:off x="1971" y="1258"/>
              <a:ext cx="151" cy="37"/>
              <a:chOff x="2532" y="1051"/>
              <a:chExt cx="893" cy="246"/>
            </a:xfrm>
          </p:grpSpPr>
          <p:grpSp>
            <p:nvGrpSpPr>
              <p:cNvPr id="23" name="Group 86"/>
              <p:cNvGrpSpPr/>
              <p:nvPr/>
            </p:nvGrpSpPr>
            <p:grpSpPr bwMode="auto">
              <a:xfrm>
                <a:off x="2532" y="1051"/>
                <a:ext cx="743" cy="185"/>
                <a:chOff x="1565" y="2568"/>
                <a:chExt cx="1118" cy="279"/>
              </a:xfrm>
            </p:grpSpPr>
            <p:sp>
              <p:nvSpPr>
                <p:cNvPr id="23639" name="AutoShape 87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40" name="AutoShape 88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41" name="AutoShape 89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42" name="AutoShape 90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  <p:grpSp>
            <p:nvGrpSpPr>
              <p:cNvPr id="24" name="Group 91"/>
              <p:cNvGrpSpPr/>
              <p:nvPr/>
            </p:nvGrpSpPr>
            <p:grpSpPr bwMode="auto">
              <a:xfrm rot="1353540">
                <a:off x="2682" y="1111"/>
                <a:ext cx="743" cy="186"/>
                <a:chOff x="1565" y="2568"/>
                <a:chExt cx="1118" cy="279"/>
              </a:xfrm>
            </p:grpSpPr>
            <p:sp>
              <p:nvSpPr>
                <p:cNvPr id="23644" name="AutoShape 92"/>
                <p:cNvSpPr>
                  <a:spLocks noChangeArrowheads="1"/>
                </p:cNvSpPr>
                <p:nvPr/>
              </p:nvSpPr>
              <p:spPr bwMode="gray">
                <a:xfrm rot="5263130">
                  <a:off x="1859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45" name="AutoShape 93"/>
                <p:cNvSpPr>
                  <a:spLocks noChangeArrowheads="1"/>
                </p:cNvSpPr>
                <p:nvPr/>
              </p:nvSpPr>
              <p:spPr bwMode="gray">
                <a:xfrm rot="6078281">
                  <a:off x="1995" y="2274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46" name="AutoShape 94"/>
                <p:cNvSpPr>
                  <a:spLocks noChangeArrowheads="1"/>
                </p:cNvSpPr>
                <p:nvPr/>
              </p:nvSpPr>
              <p:spPr bwMode="gray">
                <a:xfrm rot="6373927">
                  <a:off x="2071" y="229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sp>
              <p:nvSpPr>
                <p:cNvPr id="23647" name="AutoShape 95"/>
                <p:cNvSpPr>
                  <a:spLocks noChangeArrowheads="1"/>
                </p:cNvSpPr>
                <p:nvPr/>
              </p:nvSpPr>
              <p:spPr bwMode="gray">
                <a:xfrm rot="6906312">
                  <a:off x="2161" y="2326"/>
                  <a:ext cx="227" cy="816"/>
                </a:xfrm>
                <a:prstGeom prst="moon">
                  <a:avLst>
                    <a:gd name="adj" fmla="val 49773"/>
                  </a:avLst>
                </a:prstGeom>
                <a:solidFill>
                  <a:srgbClr val="FFFFFF">
                    <a:alpha val="3999"/>
                  </a:srgbClr>
                </a:solidFill>
                <a:ln w="9525">
                  <a:noFill/>
                  <a:miter lim="800000"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23648" name="Arc 96"/>
            <p:cNvSpPr/>
            <p:nvPr/>
          </p:nvSpPr>
          <p:spPr bwMode="gray">
            <a:xfrm rot="25447716">
              <a:off x="1948" y="1107"/>
              <a:ext cx="196" cy="204"/>
            </a:xfrm>
            <a:custGeom>
              <a:avLst/>
              <a:gdLst>
                <a:gd name="G0" fmla="+- 21600 0 0"/>
                <a:gd name="G1" fmla="+- 21600 0 0"/>
                <a:gd name="G2" fmla="+- 21600 0 0"/>
                <a:gd name="T0" fmla="*/ 3603 w 43200"/>
                <a:gd name="T1" fmla="*/ 33545 h 43155"/>
                <a:gd name="T2" fmla="*/ 22996 w 43200"/>
                <a:gd name="T3" fmla="*/ 43155 h 43155"/>
                <a:gd name="T4" fmla="*/ 21600 w 43200"/>
                <a:gd name="T5" fmla="*/ 21600 h 43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200" h="43155" fill="none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</a:path>
                <a:path w="43200" h="43155" stroke="0" extrusionOk="0">
                  <a:moveTo>
                    <a:pt x="3603" y="33544"/>
                  </a:moveTo>
                  <a:cubicBezTo>
                    <a:pt x="1253" y="30004"/>
                    <a:pt x="0" y="25849"/>
                    <a:pt x="0" y="21600"/>
                  </a:cubicBezTo>
                  <a:cubicBezTo>
                    <a:pt x="0" y="9670"/>
                    <a:pt x="9670" y="0"/>
                    <a:pt x="21600" y="0"/>
                  </a:cubicBezTo>
                  <a:cubicBezTo>
                    <a:pt x="33529" y="0"/>
                    <a:pt x="43200" y="9670"/>
                    <a:pt x="43200" y="21600"/>
                  </a:cubicBezTo>
                  <a:cubicBezTo>
                    <a:pt x="43200" y="32987"/>
                    <a:pt x="34359" y="42418"/>
                    <a:pt x="22995" y="43154"/>
                  </a:cubicBezTo>
                  <a:lnTo>
                    <a:pt x="21600" y="2160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ysDot"/>
              <a:round/>
              <a:tailEnd type="triangle" w="sm" len="sm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pic>
          <p:nvPicPr>
            <p:cNvPr id="23649" name="Picture 97" descr="light_shadow1"/>
            <p:cNvPicPr>
              <a:picLocks noChangeAspect="1" noChangeArrowheads="1"/>
            </p:cNvPicPr>
            <p:nvPr/>
          </p:nvPicPr>
          <p:blipFill>
            <a:blip r:embed="rId3" cstate="print"/>
            <a:srcRect t="23740"/>
            <a:stretch>
              <a:fillRect/>
            </a:stretch>
          </p:blipFill>
          <p:spPr bwMode="gray">
            <a:xfrm rot="2569845" flipH="1">
              <a:off x="2015" y="1139"/>
              <a:ext cx="129" cy="84"/>
            </a:xfrm>
            <a:prstGeom prst="rect">
              <a:avLst/>
            </a:prstGeom>
            <a:noFill/>
          </p:spPr>
        </p:pic>
      </p:grpSp>
      <p:sp>
        <p:nvSpPr>
          <p:cNvPr id="23650" name="Line 98"/>
          <p:cNvSpPr>
            <a:spLocks noChangeShapeType="1"/>
          </p:cNvSpPr>
          <p:nvPr/>
        </p:nvSpPr>
        <p:spPr bwMode="auto">
          <a:xfrm>
            <a:off x="3938905" y="3880486"/>
            <a:ext cx="4602480" cy="46096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651" name="Line 99"/>
          <p:cNvSpPr>
            <a:spLocks noChangeShapeType="1"/>
          </p:cNvSpPr>
          <p:nvPr/>
        </p:nvSpPr>
        <p:spPr bwMode="auto">
          <a:xfrm>
            <a:off x="3787140" y="3029585"/>
            <a:ext cx="4754245" cy="13429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652" name="Line 100"/>
          <p:cNvSpPr>
            <a:spLocks noChangeShapeType="1"/>
          </p:cNvSpPr>
          <p:nvPr/>
        </p:nvSpPr>
        <p:spPr bwMode="auto">
          <a:xfrm>
            <a:off x="3938270" y="4582160"/>
            <a:ext cx="4603115" cy="39944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653" name="Line 101"/>
          <p:cNvSpPr>
            <a:spLocks noChangeShapeType="1"/>
          </p:cNvSpPr>
          <p:nvPr/>
        </p:nvSpPr>
        <p:spPr bwMode="auto">
          <a:xfrm>
            <a:off x="3650615" y="5386705"/>
            <a:ext cx="5036185" cy="43745"/>
          </a:xfrm>
          <a:prstGeom prst="line">
            <a:avLst/>
          </a:prstGeom>
          <a:noFill/>
          <a:ln w="9525">
            <a:solidFill>
              <a:srgbClr val="333333"/>
            </a:solidFill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6720" y="2290513"/>
            <a:ext cx="2639197" cy="277282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" name="图片 101" descr="梵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96000" cy="1728864"/>
          </a:xfrm>
          <a:prstGeom prst="rect">
            <a:avLst/>
          </a:prstGeom>
        </p:spPr>
      </p:pic>
      <p:pic>
        <p:nvPicPr>
          <p:cNvPr id="103" name="图片 102" descr="向日葵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781520" y="0"/>
            <a:ext cx="1368000" cy="1715472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0" y="1731480"/>
            <a:ext cx="9144000" cy="5040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10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09402" y="4508999"/>
            <a:ext cx="8934598" cy="1656001"/>
            <a:chOff x="180000" y="4416205"/>
            <a:chExt cx="8934598" cy="1656001"/>
          </a:xfrm>
        </p:grpSpPr>
        <p:grpSp>
          <p:nvGrpSpPr>
            <p:cNvPr id="3" name="Group 3"/>
            <p:cNvGrpSpPr/>
            <p:nvPr/>
          </p:nvGrpSpPr>
          <p:grpSpPr bwMode="auto">
            <a:xfrm>
              <a:off x="180000" y="4416205"/>
              <a:ext cx="2519999" cy="1656001"/>
              <a:chOff x="471" y="272"/>
              <a:chExt cx="1161" cy="1539"/>
            </a:xfrm>
          </p:grpSpPr>
          <p:sp>
            <p:nvSpPr>
              <p:cNvPr id="21508" name="Oval 4"/>
              <p:cNvSpPr>
                <a:spLocks noChangeArrowheads="1"/>
              </p:cNvSpPr>
              <p:nvPr/>
            </p:nvSpPr>
            <p:spPr bwMode="gray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C1CF9D">
                      <a:gamma/>
                      <a:tint val="42353"/>
                      <a:invGamma/>
                    </a:srgbClr>
                  </a:gs>
                  <a:gs pos="100000">
                    <a:srgbClr val="C1CF9D"/>
                  </a:gs>
                </a:gsLst>
                <a:lin ang="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09" name="AutoShape 5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>
                      <a:alpha val="50000"/>
                    </a:schemeClr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520" name="Text Box 16"/>
            <p:cNvSpPr txBox="1">
              <a:spLocks noChangeArrowheads="1"/>
            </p:cNvSpPr>
            <p:nvPr/>
          </p:nvSpPr>
          <p:spPr bwMode="white">
            <a:xfrm>
              <a:off x="396000" y="4970988"/>
              <a:ext cx="2128838" cy="64633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问    题</a:t>
              </a:r>
              <a:endParaRPr lang="en-US" altLang="zh-CN" sz="36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23" name="AutoShape 19"/>
            <p:cNvSpPr>
              <a:spLocks noChangeArrowheads="1"/>
            </p:cNvSpPr>
            <p:nvPr/>
          </p:nvSpPr>
          <p:spPr bwMode="gray">
            <a:xfrm>
              <a:off x="2673812" y="4786322"/>
              <a:ext cx="6440786" cy="1087611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4" name="Text Box 20"/>
            <p:cNvSpPr txBox="1">
              <a:spLocks noChangeArrowheads="1"/>
            </p:cNvSpPr>
            <p:nvPr/>
          </p:nvSpPr>
          <p:spPr bwMode="gray">
            <a:xfrm>
              <a:off x="3102598" y="4786322"/>
              <a:ext cx="5717402" cy="1015663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 当调查显示奥巴马获胜时，奥巴马是未来总统的概率是多少？</a:t>
              </a:r>
              <a:endParaRPr lang="en-US" altLang="zh-CN" sz="3000" b="1" dirty="0">
                <a:solidFill>
                  <a:srgbClr val="080808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1527" name="AutoShape 23"/>
            <p:cNvSpPr>
              <a:spLocks noChangeArrowheads="1"/>
            </p:cNvSpPr>
            <p:nvPr/>
          </p:nvSpPr>
          <p:spPr bwMode="gray">
            <a:xfrm>
              <a:off x="2675398" y="5103653"/>
              <a:ext cx="533400" cy="3810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 i="0" dirty="0" smtClean="0">
                <a:ea typeface="宋体" panose="02010600030101010101" pitchFamily="2" charset="-122"/>
              </a:rPr>
              <a:t>美国总统大选问题</a:t>
            </a:r>
            <a:endParaRPr lang="en-US" altLang="zh-CN" sz="4300" i="0" dirty="0">
              <a:ea typeface="宋体" panose="02010600030101010101" pitchFamily="2" charset="-122"/>
            </a:endParaRPr>
          </a:p>
        </p:txBody>
      </p:sp>
      <p:grpSp>
        <p:nvGrpSpPr>
          <p:cNvPr id="4" name="组合 2"/>
          <p:cNvGrpSpPr/>
          <p:nvPr/>
        </p:nvGrpSpPr>
        <p:grpSpPr>
          <a:xfrm>
            <a:off x="180000" y="2781000"/>
            <a:ext cx="8892000" cy="2016000"/>
            <a:chOff x="180000" y="2853000"/>
            <a:chExt cx="8892000" cy="2016000"/>
          </a:xfrm>
        </p:grpSpPr>
        <p:sp>
          <p:nvSpPr>
            <p:cNvPr id="21512" name="AutoShape 8"/>
            <p:cNvSpPr>
              <a:spLocks noChangeArrowheads="1"/>
            </p:cNvSpPr>
            <p:nvPr/>
          </p:nvSpPr>
          <p:spPr bwMode="gray">
            <a:xfrm>
              <a:off x="184341" y="2853000"/>
              <a:ext cx="2515659" cy="2016000"/>
            </a:xfrm>
            <a:prstGeom prst="can">
              <a:avLst>
                <a:gd name="adj" fmla="val 21102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>
                    <a:alpha val="50000"/>
                  </a:schemeClr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9" name="Text Box 15"/>
            <p:cNvSpPr txBox="1">
              <a:spLocks noChangeArrowheads="1"/>
            </p:cNvSpPr>
            <p:nvPr/>
          </p:nvSpPr>
          <p:spPr bwMode="white">
            <a:xfrm>
              <a:off x="180000" y="3294602"/>
              <a:ext cx="2630650" cy="1142749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50000"/>
                </a:spcBef>
              </a:pP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调查</a:t>
              </a:r>
              <a:endParaRPr lang="en-US" altLang="zh-CN" sz="3600" b="1" dirty="0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  <a:p>
              <a:pPr algn="ctr">
                <a:lnSpc>
                  <a:spcPts val="3000"/>
                </a:lnSpc>
                <a:spcBef>
                  <a:spcPct val="50000"/>
                </a:spcBef>
              </a:pP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准确性</a:t>
              </a:r>
              <a:endParaRPr lang="en-US" altLang="zh-CN" sz="36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21" name="AutoShape 17"/>
            <p:cNvSpPr>
              <a:spLocks noChangeArrowheads="1"/>
            </p:cNvSpPr>
            <p:nvPr/>
          </p:nvSpPr>
          <p:spPr bwMode="gray">
            <a:xfrm>
              <a:off x="2700000" y="2925000"/>
              <a:ext cx="6372000" cy="187200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2" name="Text Box 18"/>
            <p:cNvSpPr txBox="1">
              <a:spLocks noChangeArrowheads="1"/>
            </p:cNvSpPr>
            <p:nvPr/>
          </p:nvSpPr>
          <p:spPr bwMode="gray">
            <a:xfrm>
              <a:off x="3132000" y="2934952"/>
              <a:ext cx="5939999" cy="186204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ts val="3000"/>
                </a:lnSpc>
                <a:spcBef>
                  <a:spcPct val="50000"/>
                </a:spcBef>
                <a:buFontTx/>
                <a:buChar char="•"/>
              </a:pP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 奥巴马是未来总统时，调查显示奥巴马获胜概率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0.6</a:t>
              </a:r>
              <a:endParaRPr lang="en-US" altLang="zh-CN" sz="3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ts val="3000"/>
                </a:lnSpc>
                <a:spcBef>
                  <a:spcPct val="50000"/>
                </a:spcBef>
                <a:buFontTx/>
                <a:buChar char="•"/>
              </a:pPr>
              <a:r>
                <a:rPr lang="en-US" altLang="zh-CN" sz="3000" b="1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罗姆尼是未来总统时，调查显示奥巴马获胜概率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0.37</a:t>
              </a:r>
              <a:endParaRPr lang="en-US" altLang="zh-CN" sz="3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1526" name="AutoShape 22"/>
            <p:cNvSpPr>
              <a:spLocks noChangeArrowheads="1"/>
            </p:cNvSpPr>
            <p:nvPr/>
          </p:nvSpPr>
          <p:spPr bwMode="gray">
            <a:xfrm>
              <a:off x="2700000" y="3675476"/>
              <a:ext cx="533400" cy="3810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组合 1"/>
          <p:cNvGrpSpPr/>
          <p:nvPr/>
        </p:nvGrpSpPr>
        <p:grpSpPr>
          <a:xfrm>
            <a:off x="180000" y="1681194"/>
            <a:ext cx="8600454" cy="1256238"/>
            <a:chOff x="164720" y="1814968"/>
            <a:chExt cx="8600454" cy="1256238"/>
          </a:xfrm>
        </p:grpSpPr>
        <p:sp>
          <p:nvSpPr>
            <p:cNvPr id="21515" name="AutoShape 11"/>
            <p:cNvSpPr>
              <a:spLocks noChangeArrowheads="1"/>
            </p:cNvSpPr>
            <p:nvPr/>
          </p:nvSpPr>
          <p:spPr bwMode="ltGray">
            <a:xfrm>
              <a:off x="164720" y="1814968"/>
              <a:ext cx="2529961" cy="1256238"/>
            </a:xfrm>
            <a:prstGeom prst="can">
              <a:avLst>
                <a:gd name="adj" fmla="val 33197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>
                    <a:alpha val="50000"/>
                  </a:schemeClr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6" name="AutoShape 12"/>
            <p:cNvSpPr>
              <a:spLocks noChangeArrowheads="1"/>
            </p:cNvSpPr>
            <p:nvPr/>
          </p:nvSpPr>
          <p:spPr bwMode="ltGray">
            <a:xfrm>
              <a:off x="2684720" y="1991567"/>
              <a:ext cx="6080454" cy="928694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8" name="Text Box 14"/>
            <p:cNvSpPr txBox="1">
              <a:spLocks noChangeArrowheads="1"/>
            </p:cNvSpPr>
            <p:nvPr/>
          </p:nvSpPr>
          <p:spPr bwMode="gray">
            <a:xfrm>
              <a:off x="3116720" y="2170609"/>
              <a:ext cx="5286704" cy="55399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altLang="zh-CN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zh-CN" altLang="en-US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奥巴马</a:t>
              </a:r>
              <a:r>
                <a:rPr lang="en-US" altLang="zh-CN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   PK  </a:t>
              </a:r>
              <a:r>
                <a:rPr lang="zh-CN" altLang="en-US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罗姆尼</a:t>
              </a:r>
              <a:endParaRPr lang="en-US" altLang="zh-CN" sz="3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1525" name="AutoShape 21"/>
            <p:cNvSpPr>
              <a:spLocks noChangeArrowheads="1"/>
            </p:cNvSpPr>
            <p:nvPr/>
          </p:nvSpPr>
          <p:spPr bwMode="gray">
            <a:xfrm>
              <a:off x="2684720" y="2257108"/>
              <a:ext cx="533400" cy="3810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7" name="Text Box 13"/>
            <p:cNvSpPr txBox="1">
              <a:spLocks noChangeArrowheads="1"/>
            </p:cNvSpPr>
            <p:nvPr/>
          </p:nvSpPr>
          <p:spPr bwMode="white">
            <a:xfrm>
              <a:off x="427162" y="2124443"/>
              <a:ext cx="2128838" cy="64633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候选人</a:t>
              </a:r>
              <a:endParaRPr lang="en-US" altLang="zh-CN" sz="36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714876" y="3523439"/>
            <a:ext cx="1885950" cy="2691643"/>
            <a:chOff x="71406" y="2380431"/>
            <a:chExt cx="1885950" cy="2691643"/>
          </a:xfrm>
        </p:grpSpPr>
        <p:grpSp>
          <p:nvGrpSpPr>
            <p:cNvPr id="27" name="组合 19"/>
            <p:cNvGrpSpPr/>
            <p:nvPr/>
          </p:nvGrpSpPr>
          <p:grpSpPr>
            <a:xfrm>
              <a:off x="71406" y="3143248"/>
              <a:ext cx="1885950" cy="1928826"/>
              <a:chOff x="214282" y="2928934"/>
              <a:chExt cx="1885950" cy="1928826"/>
            </a:xfrm>
          </p:grpSpPr>
          <p:sp>
            <p:nvSpPr>
              <p:cNvPr id="30" name="AutoShape 3"/>
              <p:cNvSpPr>
                <a:spLocks noChangeArrowheads="1"/>
              </p:cNvSpPr>
              <p:nvPr/>
            </p:nvSpPr>
            <p:spPr bwMode="gray">
              <a:xfrm>
                <a:off x="214282" y="4237047"/>
                <a:ext cx="1885950" cy="620713"/>
              </a:xfrm>
              <a:prstGeom prst="cube">
                <a:avLst>
                  <a:gd name="adj" fmla="val 49880"/>
                </a:avLst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AutoShape 4"/>
              <p:cNvSpPr>
                <a:spLocks noChangeArrowheads="1"/>
              </p:cNvSpPr>
              <p:nvPr/>
            </p:nvSpPr>
            <p:spPr bwMode="gray">
              <a:xfrm rot="16200000" flipV="1">
                <a:off x="812766" y="3595692"/>
                <a:ext cx="1349384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hlink">
                      <a:gamma/>
                      <a:shade val="75686"/>
                      <a:invGamma/>
                    </a:schemeClr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AutoShape 5"/>
              <p:cNvSpPr>
                <a:spLocks noChangeArrowheads="1"/>
              </p:cNvSpPr>
              <p:nvPr/>
            </p:nvSpPr>
            <p:spPr bwMode="gray">
              <a:xfrm rot="16200000" flipV="1">
                <a:off x="89657" y="3488534"/>
                <a:ext cx="1563700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accent1">
                      <a:gamma/>
                      <a:shade val="75686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28" name="图片 27" descr="奥巴马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596" y="2380431"/>
              <a:ext cx="579553" cy="5969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图片 28" descr="罗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43" y="2714620"/>
              <a:ext cx="491974" cy="500066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6482059" y="3571876"/>
            <a:ext cx="2447659" cy="2643206"/>
            <a:chOff x="1838589" y="2428868"/>
            <a:chExt cx="2447659" cy="2643206"/>
          </a:xfrm>
        </p:grpSpPr>
        <p:grpSp>
          <p:nvGrpSpPr>
            <p:cNvPr id="34" name="组合 20"/>
            <p:cNvGrpSpPr/>
            <p:nvPr/>
          </p:nvGrpSpPr>
          <p:grpSpPr>
            <a:xfrm>
              <a:off x="2400298" y="3143247"/>
              <a:ext cx="1885950" cy="1928827"/>
              <a:chOff x="2543174" y="2928934"/>
              <a:chExt cx="1885950" cy="1928827"/>
            </a:xfrm>
          </p:grpSpPr>
          <p:sp>
            <p:nvSpPr>
              <p:cNvPr id="38" name="AutoShape 3"/>
              <p:cNvSpPr>
                <a:spLocks noChangeArrowheads="1"/>
              </p:cNvSpPr>
              <p:nvPr/>
            </p:nvSpPr>
            <p:spPr bwMode="gray">
              <a:xfrm>
                <a:off x="2543174" y="4237048"/>
                <a:ext cx="1885950" cy="620713"/>
              </a:xfrm>
              <a:prstGeom prst="cube">
                <a:avLst>
                  <a:gd name="adj" fmla="val 49880"/>
                </a:avLst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AutoShape 4"/>
              <p:cNvSpPr>
                <a:spLocks noChangeArrowheads="1"/>
              </p:cNvSpPr>
              <p:nvPr/>
            </p:nvSpPr>
            <p:spPr bwMode="gray">
              <a:xfrm rot="16200000" flipV="1">
                <a:off x="3034499" y="3488535"/>
                <a:ext cx="1563701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hlink">
                      <a:gamma/>
                      <a:shade val="75686"/>
                      <a:invGamma/>
                    </a:schemeClr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AutoShape 5"/>
              <p:cNvSpPr>
                <a:spLocks noChangeArrowheads="1"/>
              </p:cNvSpPr>
              <p:nvPr/>
            </p:nvSpPr>
            <p:spPr bwMode="gray">
              <a:xfrm rot="16200000" flipV="1">
                <a:off x="2597143" y="3667129"/>
                <a:ext cx="1206511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accent1">
                      <a:gamma/>
                      <a:shade val="75686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5" name="图片 34" descr="奥巴马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9439" y="2737621"/>
              <a:ext cx="579553" cy="5969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6" name="图片 35" descr="罗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1135" y="2428868"/>
              <a:ext cx="491974" cy="500066"/>
            </a:xfrm>
            <a:prstGeom prst="rect">
              <a:avLst/>
            </a:prstGeom>
          </p:spPr>
        </p:pic>
        <p:pic>
          <p:nvPicPr>
            <p:cNvPr id="37" name="图片 36" descr="ando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38589" y="3357562"/>
              <a:ext cx="733147" cy="500066"/>
            </a:xfrm>
            <a:prstGeom prst="rect">
              <a:avLst/>
            </a:prstGeom>
          </p:spPr>
        </p:pic>
      </p:grpSp>
      <p:pic>
        <p:nvPicPr>
          <p:cNvPr id="43" name="内容占位符 7" descr="WechatIMG327_02.gif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714339" y="3071810"/>
            <a:ext cx="704540" cy="720000"/>
          </a:xfrm>
        </p:spPr>
      </p:pic>
      <p:pic>
        <p:nvPicPr>
          <p:cNvPr id="44" name="图片 43" descr="奥巴马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349" y="4486520"/>
            <a:ext cx="1747575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图片 44" descr="罗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5535" y="4486520"/>
            <a:ext cx="1770873" cy="1800000"/>
          </a:xfrm>
          <a:prstGeom prst="rect">
            <a:avLst/>
          </a:prstGeom>
        </p:spPr>
      </p:pic>
      <p:pic>
        <p:nvPicPr>
          <p:cNvPr id="46" name="图片 45" descr="WechatIMG327_0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2" y="3071810"/>
            <a:ext cx="707640" cy="720000"/>
          </a:xfrm>
          <a:prstGeom prst="rect">
            <a:avLst/>
          </a:prstGeom>
        </p:spPr>
      </p:pic>
      <p:pic>
        <p:nvPicPr>
          <p:cNvPr id="47" name="图片 46" descr="WechatIMG327_04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0157" y="3103342"/>
            <a:ext cx="704540" cy="720000"/>
          </a:xfrm>
          <a:prstGeom prst="rect">
            <a:avLst/>
          </a:prstGeom>
        </p:spPr>
      </p:pic>
      <p:pic>
        <p:nvPicPr>
          <p:cNvPr id="48" name="图片 47" descr="WechatIMG327_07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4546" y="3119108"/>
            <a:ext cx="710680" cy="720000"/>
          </a:xfrm>
          <a:prstGeom prst="rect">
            <a:avLst/>
          </a:prstGeom>
        </p:spPr>
      </p:pic>
      <p:pic>
        <p:nvPicPr>
          <p:cNvPr id="49" name="图片 48" descr="WechatIMG327_09.g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2922" y="3121862"/>
            <a:ext cx="707640" cy="720000"/>
          </a:xfrm>
          <a:prstGeom prst="rect">
            <a:avLst/>
          </a:prstGeom>
        </p:spPr>
      </p:pic>
      <p:cxnSp>
        <p:nvCxnSpPr>
          <p:cNvPr id="50" name="直接箭头连接符 49"/>
          <p:cNvCxnSpPr/>
          <p:nvPr/>
        </p:nvCxnSpPr>
        <p:spPr>
          <a:xfrm rot="16200000" flipH="1">
            <a:off x="214282" y="4000504"/>
            <a:ext cx="500066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rot="16200000" flipH="1">
            <a:off x="928662" y="4000505"/>
            <a:ext cx="500066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857356" y="3786190"/>
            <a:ext cx="1522178" cy="628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rot="5400000">
            <a:off x="1678761" y="3893347"/>
            <a:ext cx="857256" cy="64294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5400000">
            <a:off x="3447007" y="3861593"/>
            <a:ext cx="557454" cy="5495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85796" y="2955193"/>
            <a:ext cx="1143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…..</a:t>
            </a:r>
            <a:endParaRPr lang="zh-CN" alt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18400" y="228601"/>
            <a:ext cx="8229600" cy="868363"/>
          </a:xfrm>
        </p:spPr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i="0" dirty="0"/>
          </a:p>
        </p:txBody>
      </p:sp>
      <p:sp>
        <p:nvSpPr>
          <p:cNvPr id="4" name="Freeform 40"/>
          <p:cNvSpPr>
            <a:spLocks/>
          </p:cNvSpPr>
          <p:nvPr/>
        </p:nvSpPr>
        <p:spPr bwMode="gray">
          <a:xfrm rot="3046289" flipH="1">
            <a:off x="5532591" y="1138238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33725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5" name="Freeform 41"/>
          <p:cNvSpPr>
            <a:spLocks/>
          </p:cNvSpPr>
          <p:nvPr/>
        </p:nvSpPr>
        <p:spPr bwMode="gray">
          <a:xfrm rot="3171804" flipH="1">
            <a:off x="3184678" y="3182938"/>
            <a:ext cx="1806575" cy="28829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189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6" name="Freeform 42"/>
          <p:cNvSpPr>
            <a:spLocks/>
          </p:cNvSpPr>
          <p:nvPr/>
        </p:nvSpPr>
        <p:spPr bwMode="gray">
          <a:xfrm rot="-46326947">
            <a:off x="5532591" y="3187700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" name="Freeform 43"/>
          <p:cNvSpPr>
            <a:spLocks/>
          </p:cNvSpPr>
          <p:nvPr/>
        </p:nvSpPr>
        <p:spPr bwMode="gray">
          <a:xfrm rot="-46246289">
            <a:off x="3189441" y="1136650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33725"/>
                  <a:invGamma/>
                </a:schemeClr>
              </a:gs>
            </a:gsLst>
            <a:lin ang="27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8" name="Text Box 45"/>
          <p:cNvSpPr txBox="1">
            <a:spLocks noChangeArrowheads="1"/>
          </p:cNvSpPr>
          <p:nvPr/>
        </p:nvSpPr>
        <p:spPr bwMode="gray">
          <a:xfrm>
            <a:off x="5645304" y="2243138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找已知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gray">
          <a:xfrm>
            <a:off x="3265641" y="4470400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做预测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" name="Text Box 47"/>
          <p:cNvSpPr txBox="1">
            <a:spLocks noChangeArrowheads="1"/>
          </p:cNvSpPr>
          <p:nvPr/>
        </p:nvSpPr>
        <p:spPr bwMode="gray">
          <a:xfrm>
            <a:off x="5621491" y="4454525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算概率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4774476" y="312261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1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2" name="Rectangle 49"/>
          <p:cNvSpPr>
            <a:spLocks noChangeArrowheads="1"/>
          </p:cNvSpPr>
          <p:nvPr/>
        </p:nvSpPr>
        <p:spPr bwMode="auto">
          <a:xfrm>
            <a:off x="5471388" y="312261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2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3" name="Rectangle 50"/>
          <p:cNvSpPr>
            <a:spLocks noChangeArrowheads="1"/>
          </p:cNvSpPr>
          <p:nvPr/>
        </p:nvSpPr>
        <p:spPr bwMode="auto">
          <a:xfrm>
            <a:off x="4799876" y="3779838"/>
            <a:ext cx="312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4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4" name="Rectangle 51"/>
          <p:cNvSpPr>
            <a:spLocks noChangeArrowheads="1"/>
          </p:cNvSpPr>
          <p:nvPr/>
        </p:nvSpPr>
        <p:spPr bwMode="auto">
          <a:xfrm>
            <a:off x="5471388" y="3771900"/>
            <a:ext cx="312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3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5" name="Text Box 52"/>
          <p:cNvSpPr txBox="1">
            <a:spLocks noChangeArrowheads="1"/>
          </p:cNvSpPr>
          <p:nvPr/>
        </p:nvSpPr>
        <p:spPr bwMode="gray">
          <a:xfrm>
            <a:off x="3222779" y="2262188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审题目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-756000" y="2997000"/>
            <a:ext cx="5400000" cy="868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 smtClean="0">
                <a:latin typeface="+mj-lt"/>
                <a:ea typeface="+mj-ea"/>
                <a:cs typeface="+mj-cs"/>
              </a:rPr>
              <a:t>思维训练</a:t>
            </a:r>
            <a:endParaRPr kumimoji="0" lang="zh-CN" altLang="en-US" sz="3200" b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r>
              <a:rPr lang="en-US" altLang="zh-CN" i="0" dirty="0" smtClean="0"/>
              <a:t>-</a:t>
            </a:r>
            <a:r>
              <a:rPr lang="zh-CN" altLang="en-US" i="0" dirty="0" smtClean="0"/>
              <a:t>审题目</a:t>
            </a:r>
            <a:endParaRPr lang="zh-CN" altLang="en-US" i="0" dirty="0"/>
          </a:p>
        </p:txBody>
      </p:sp>
      <p:grpSp>
        <p:nvGrpSpPr>
          <p:cNvPr id="7" name="Group 6"/>
          <p:cNvGrpSpPr/>
          <p:nvPr/>
        </p:nvGrpSpPr>
        <p:grpSpPr bwMode="auto">
          <a:xfrm>
            <a:off x="5429256" y="1213924"/>
            <a:ext cx="2503241" cy="2025319"/>
            <a:chOff x="2315" y="2481"/>
            <a:chExt cx="4796" cy="1403"/>
          </a:xfrm>
        </p:grpSpPr>
        <p:grpSp>
          <p:nvGrpSpPr>
            <p:cNvPr id="11" name="Group 7"/>
            <p:cNvGrpSpPr/>
            <p:nvPr/>
          </p:nvGrpSpPr>
          <p:grpSpPr bwMode="auto">
            <a:xfrm>
              <a:off x="2315" y="2481"/>
              <a:ext cx="4796" cy="1403"/>
              <a:chOff x="2315" y="2481"/>
              <a:chExt cx="4796" cy="1403"/>
            </a:xfrm>
          </p:grpSpPr>
          <p:sp>
            <p:nvSpPr>
              <p:cNvPr id="13" name="AutoShape 8"/>
              <p:cNvSpPr>
                <a:spLocks noChangeArrowheads="1"/>
              </p:cNvSpPr>
              <p:nvPr/>
            </p:nvSpPr>
            <p:spPr bwMode="gray">
              <a:xfrm flipV="1">
                <a:off x="2385" y="2481"/>
                <a:ext cx="4653" cy="316"/>
              </a:xfrm>
              <a:custGeom>
                <a:avLst/>
                <a:gdLst>
                  <a:gd name="G0" fmla="+- 2158 0 0"/>
                  <a:gd name="G1" fmla="+- 21600 0 2158"/>
                  <a:gd name="G2" fmla="*/ 2158 1 2"/>
                  <a:gd name="G3" fmla="+- 21600 0 G2"/>
                  <a:gd name="G4" fmla="+/ 2158 21600 2"/>
                  <a:gd name="G5" fmla="+/ G1 0 2"/>
                  <a:gd name="G6" fmla="*/ 21600 21600 2158"/>
                  <a:gd name="G7" fmla="*/ G6 1 2"/>
                  <a:gd name="G8" fmla="+- 21600 0 G7"/>
                  <a:gd name="G9" fmla="*/ 21600 1 2"/>
                  <a:gd name="G10" fmla="+- 2158 0 G9"/>
                  <a:gd name="G11" fmla="?: G10 G8 0"/>
                  <a:gd name="G12" fmla="?: G10 G7 21600"/>
                  <a:gd name="T0" fmla="*/ 20521 w 21600"/>
                  <a:gd name="T1" fmla="*/ 10800 h 21600"/>
                  <a:gd name="T2" fmla="*/ 10800 w 21600"/>
                  <a:gd name="T3" fmla="*/ 21600 h 21600"/>
                  <a:gd name="T4" fmla="*/ 1079 w 21600"/>
                  <a:gd name="T5" fmla="*/ 10800 h 21600"/>
                  <a:gd name="T6" fmla="*/ 10800 w 21600"/>
                  <a:gd name="T7" fmla="*/ 0 h 21600"/>
                  <a:gd name="T8" fmla="*/ 2879 w 21600"/>
                  <a:gd name="T9" fmla="*/ 2879 h 21600"/>
                  <a:gd name="T10" fmla="*/ 18721 w 21600"/>
                  <a:gd name="T11" fmla="*/ 1872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158" y="21600"/>
                    </a:lnTo>
                    <a:lnTo>
                      <a:pt x="194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DB9CB">
                      <a:gamma/>
                      <a:tint val="54510"/>
                      <a:invGamma/>
                    </a:srgbClr>
                  </a:gs>
                  <a:gs pos="100000">
                    <a:srgbClr val="9DB9C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AutoShape 9"/>
              <p:cNvSpPr>
                <a:spLocks noChangeArrowheads="1"/>
              </p:cNvSpPr>
              <p:nvPr/>
            </p:nvSpPr>
            <p:spPr bwMode="gray">
              <a:xfrm>
                <a:off x="2315" y="2834"/>
                <a:ext cx="4796" cy="1050"/>
              </a:xfrm>
              <a:prstGeom prst="roundRect">
                <a:avLst>
                  <a:gd name="adj" fmla="val 9514"/>
                </a:avLst>
              </a:prstGeom>
              <a:gradFill rotWithShape="1">
                <a:gsLst>
                  <a:gs pos="0">
                    <a:srgbClr val="9DB9CB">
                      <a:gamma/>
                      <a:shade val="81961"/>
                      <a:invGamma/>
                    </a:srgbClr>
                  </a:gs>
                  <a:gs pos="50000">
                    <a:srgbClr val="9DB9CB"/>
                  </a:gs>
                  <a:gs pos="100000">
                    <a:srgbClr val="9DB9CB">
                      <a:gamma/>
                      <a:shade val="81961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" name="AutoShape 10"/>
            <p:cNvSpPr>
              <a:spLocks noChangeArrowheads="1"/>
            </p:cNvSpPr>
            <p:nvPr/>
          </p:nvSpPr>
          <p:spPr bwMode="gray">
            <a:xfrm>
              <a:off x="2418" y="3028"/>
              <a:ext cx="4637" cy="722"/>
            </a:xfrm>
            <a:prstGeom prst="roundRect">
              <a:avLst>
                <a:gd name="adj" fmla="val 9782"/>
              </a:avLst>
            </a:prstGeom>
            <a:solidFill>
              <a:schemeClr val="folHlink"/>
            </a:solidFill>
            <a:ln w="28575" algn="ctr">
              <a:solidFill>
                <a:srgbClr val="F8F8F8"/>
              </a:solidFill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900" dirty="0" smtClean="0"/>
                <a:t>调查显示</a:t>
              </a:r>
              <a:endParaRPr lang="en-US" altLang="zh-CN" sz="2900" dirty="0" smtClean="0"/>
            </a:p>
            <a:p>
              <a:pPr algn="ctr"/>
              <a:r>
                <a:rPr lang="zh-CN" altLang="en-US" sz="2900" dirty="0" smtClean="0"/>
                <a:t>奥巴马获胜</a:t>
              </a:r>
              <a:endParaRPr lang="zh-CN" altLang="en-US" sz="2900" dirty="0"/>
            </a:p>
          </p:txBody>
        </p:sp>
      </p:grpSp>
      <p:grpSp>
        <p:nvGrpSpPr>
          <p:cNvPr id="15" name="组合 2"/>
          <p:cNvGrpSpPr/>
          <p:nvPr/>
        </p:nvGrpSpPr>
        <p:grpSpPr>
          <a:xfrm>
            <a:off x="1908000" y="5357826"/>
            <a:ext cx="1714512" cy="935484"/>
            <a:chOff x="1142976" y="5097744"/>
            <a:chExt cx="1714512" cy="935484"/>
          </a:xfrm>
        </p:grpSpPr>
        <p:pic>
          <p:nvPicPr>
            <p:cNvPr id="16" name="Picture 22" descr="kk1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1142976" y="5097744"/>
              <a:ext cx="1714512" cy="935484"/>
            </a:xfrm>
            <a:prstGeom prst="rect">
              <a:avLst/>
            </a:prstGeom>
            <a:noFill/>
          </p:spPr>
        </p:pic>
        <p:pic>
          <p:nvPicPr>
            <p:cNvPr id="17" name="图片 16" descr="IguanaTex_tmp.png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/>
            <a:stretch>
              <a:fillRect/>
            </a:stretch>
          </p:blipFill>
          <p:spPr>
            <a:xfrm>
              <a:off x="1142976" y="5357826"/>
              <a:ext cx="1658463" cy="454298"/>
            </a:xfrm>
            <a:prstGeom prst="rect">
              <a:avLst/>
            </a:prstGeom>
          </p:spPr>
        </p:pic>
      </p:grpSp>
      <p:grpSp>
        <p:nvGrpSpPr>
          <p:cNvPr id="18" name="组合 3"/>
          <p:cNvGrpSpPr/>
          <p:nvPr/>
        </p:nvGrpSpPr>
        <p:grpSpPr>
          <a:xfrm>
            <a:off x="1543441" y="3574431"/>
            <a:ext cx="8572559" cy="523220"/>
            <a:chOff x="928663" y="3500438"/>
            <a:chExt cx="8572559" cy="523220"/>
          </a:xfrm>
        </p:grpSpPr>
        <p:sp>
          <p:nvSpPr>
            <p:cNvPr id="19" name="TextBox 18"/>
            <p:cNvSpPr txBox="1"/>
            <p:nvPr/>
          </p:nvSpPr>
          <p:spPr>
            <a:xfrm>
              <a:off x="1643042" y="3500438"/>
              <a:ext cx="7858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调查显示奥巴马获胜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0" name="图片 19" descr="IguanaTex_tmp.png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0" cstate="print"/>
            <a:stretch>
              <a:fillRect/>
            </a:stretch>
          </p:blipFill>
          <p:spPr>
            <a:xfrm>
              <a:off x="928663" y="3600534"/>
              <a:ext cx="763337" cy="312275"/>
            </a:xfrm>
            <a:prstGeom prst="rect">
              <a:avLst/>
            </a:prstGeom>
          </p:spPr>
        </p:pic>
      </p:grpSp>
      <p:grpSp>
        <p:nvGrpSpPr>
          <p:cNvPr id="21" name="组合 4"/>
          <p:cNvGrpSpPr/>
          <p:nvPr/>
        </p:nvGrpSpPr>
        <p:grpSpPr>
          <a:xfrm>
            <a:off x="1543441" y="4152232"/>
            <a:ext cx="7715304" cy="523220"/>
            <a:chOff x="928662" y="4000504"/>
            <a:chExt cx="7715304" cy="523220"/>
          </a:xfrm>
        </p:grpSpPr>
        <p:sp>
          <p:nvSpPr>
            <p:cNvPr id="22" name="TextBox 21"/>
            <p:cNvSpPr txBox="1"/>
            <p:nvPr/>
          </p:nvSpPr>
          <p:spPr>
            <a:xfrm>
              <a:off x="1643042" y="4000504"/>
              <a:ext cx="7000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奥巴马是未来的总统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3" name="图片 22" descr="IguanaTex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1" cstate="print"/>
            <a:stretch>
              <a:fillRect/>
            </a:stretch>
          </p:blipFill>
          <p:spPr>
            <a:xfrm>
              <a:off x="928662" y="4071943"/>
              <a:ext cx="795100" cy="306997"/>
            </a:xfrm>
            <a:prstGeom prst="rect">
              <a:avLst/>
            </a:prstGeom>
          </p:spPr>
        </p:pic>
      </p:grpSp>
      <p:grpSp>
        <p:nvGrpSpPr>
          <p:cNvPr id="24" name="组合 5"/>
          <p:cNvGrpSpPr/>
          <p:nvPr/>
        </p:nvGrpSpPr>
        <p:grpSpPr>
          <a:xfrm>
            <a:off x="1543441" y="4695638"/>
            <a:ext cx="7162442" cy="523220"/>
            <a:chOff x="928662" y="4449409"/>
            <a:chExt cx="7162442" cy="523220"/>
          </a:xfrm>
        </p:grpSpPr>
        <p:sp>
          <p:nvSpPr>
            <p:cNvPr id="25" name="TextBox 24"/>
            <p:cNvSpPr txBox="1"/>
            <p:nvPr/>
          </p:nvSpPr>
          <p:spPr>
            <a:xfrm>
              <a:off x="1661684" y="4449409"/>
              <a:ext cx="6429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罗姆尼是未来的总统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6" name="图片 25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2" cstate="print"/>
            <a:stretch>
              <a:fillRect/>
            </a:stretch>
          </p:blipFill>
          <p:spPr>
            <a:xfrm>
              <a:off x="928662" y="4572009"/>
              <a:ext cx="795100" cy="306997"/>
            </a:xfrm>
            <a:prstGeom prst="rect">
              <a:avLst/>
            </a:prstGeom>
          </p:spPr>
        </p:pic>
      </p:grpSp>
      <p:sp>
        <p:nvSpPr>
          <p:cNvPr id="10" name="Freeform 8 3"/>
          <p:cNvSpPr/>
          <p:nvPr/>
        </p:nvSpPr>
        <p:spPr bwMode="gray">
          <a:xfrm rot="21126860">
            <a:off x="3250992" y="1130524"/>
            <a:ext cx="2498903" cy="701612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solidFill>
            <a:srgbClr val="BD380D"/>
          </a:solidFill>
          <a:ln w="0">
            <a:solidFill>
              <a:srgbClr val="FF0000"/>
            </a:solidFill>
            <a:prstDash val="solid"/>
            <a:round/>
          </a:ln>
          <a:effectLst>
            <a:outerShdw dist="107763" dir="2700000" algn="ctr" rotWithShape="0">
              <a:srgbClr val="080808">
                <a:alpha val="50000"/>
              </a:srgbClr>
            </a:outerShdw>
          </a:effectLst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Text Box 78"/>
          <p:cNvSpPr txBox="1">
            <a:spLocks noChangeArrowheads="1"/>
          </p:cNvSpPr>
          <p:nvPr/>
        </p:nvSpPr>
        <p:spPr bwMode="auto">
          <a:xfrm>
            <a:off x="4417342" y="928670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dirty="0">
                <a:solidFill>
                  <a:srgbClr val="BD380D"/>
                </a:solidFill>
              </a:rPr>
              <a:t>?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90500" y="1061187"/>
            <a:ext cx="4688796" cy="1625079"/>
            <a:chOff x="190500" y="1061187"/>
            <a:chExt cx="4688796" cy="1625079"/>
          </a:xfrm>
        </p:grpSpPr>
        <p:sp>
          <p:nvSpPr>
            <p:cNvPr id="8" name="Freeform 8 1"/>
            <p:cNvSpPr/>
            <p:nvPr/>
          </p:nvSpPr>
          <p:spPr bwMode="gray">
            <a:xfrm rot="13725694">
              <a:off x="3548518" y="1355489"/>
              <a:ext cx="1625079" cy="1036476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90500" y="1320751"/>
              <a:ext cx="3185286" cy="1110078"/>
              <a:chOff x="190500" y="1320751"/>
              <a:chExt cx="3185286" cy="1110078"/>
            </a:xfrm>
          </p:grpSpPr>
          <p:pic>
            <p:nvPicPr>
              <p:cNvPr id="5" name="图片 4" descr="奥巴马.PNG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2298040" y="1320751"/>
                <a:ext cx="1077746" cy="1110078"/>
              </a:xfrm>
              <a:prstGeom prst="rect">
                <a:avLst/>
              </a:prstGeom>
            </p:spPr>
          </p:pic>
          <p:grpSp>
            <p:nvGrpSpPr>
              <p:cNvPr id="36" name="组合 35"/>
              <p:cNvGrpSpPr/>
              <p:nvPr/>
            </p:nvGrpSpPr>
            <p:grpSpPr>
              <a:xfrm>
                <a:off x="190500" y="1614180"/>
                <a:ext cx="1999265" cy="523220"/>
                <a:chOff x="190500" y="1548458"/>
                <a:chExt cx="1999265" cy="523220"/>
              </a:xfrm>
            </p:grpSpPr>
            <p:sp>
              <p:nvSpPr>
                <p:cNvPr id="27" name="TextBox 26"/>
                <p:cNvSpPr txBox="1"/>
                <p:nvPr/>
              </p:nvSpPr>
              <p:spPr>
                <a:xfrm>
                  <a:off x="190500" y="1548458"/>
                  <a:ext cx="1999265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zh-CN" altLang="en-US" sz="2800" b="1" dirty="0" smtClean="0"/>
                    <a:t>原因一</a:t>
                  </a:r>
                  <a:r>
                    <a:rPr lang="en-US" altLang="zh-CN" sz="2800" b="1" dirty="0" smtClean="0"/>
                    <a:t>(     )</a:t>
                  </a:r>
                  <a:endParaRPr lang="zh-CN" altLang="en-US" sz="2800" b="1" dirty="0"/>
                </a:p>
              </p:txBody>
            </p:sp>
            <p:pic>
              <p:nvPicPr>
                <p:cNvPr id="33" name="图片 32" descr="IguanaTex_tmp.png"/>
                <p:cNvPicPr>
                  <a:picLocks noChangeAspect="1"/>
                </p:cNvPicPr>
                <p:nvPr>
                  <p:custDataLst>
                    <p:tags r:id="rId2"/>
                  </p:custDataLst>
                </p:nvPr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1464710" y="1619576"/>
                  <a:ext cx="483134" cy="380985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1" name="组合 40"/>
          <p:cNvGrpSpPr/>
          <p:nvPr/>
        </p:nvGrpSpPr>
        <p:grpSpPr>
          <a:xfrm>
            <a:off x="194330" y="2184385"/>
            <a:ext cx="4591984" cy="1309792"/>
            <a:chOff x="142844" y="2184385"/>
            <a:chExt cx="4591984" cy="1309792"/>
          </a:xfrm>
        </p:grpSpPr>
        <p:sp>
          <p:nvSpPr>
            <p:cNvPr id="9" name="Freeform 8 2"/>
            <p:cNvSpPr/>
            <p:nvPr/>
          </p:nvSpPr>
          <p:spPr bwMode="gray">
            <a:xfrm rot="7528649">
              <a:off x="3594941" y="2290978"/>
              <a:ext cx="1246480" cy="1033294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  <a:scene3d>
              <a:camera prst="orthographicFront">
                <a:rot lat="0" lon="10800000" rev="10800000"/>
              </a:camera>
              <a:lightRig rig="threePt" dir="t"/>
            </a:scene3d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6" name="图片 5" descr="罗姆尼.PNG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331901" y="2392321"/>
              <a:ext cx="1084026" cy="1101856"/>
            </a:xfrm>
            <a:prstGeom prst="rect">
              <a:avLst/>
            </a:prstGeom>
          </p:spPr>
        </p:pic>
        <p:grpSp>
          <p:nvGrpSpPr>
            <p:cNvPr id="39" name="组合 38"/>
            <p:cNvGrpSpPr/>
            <p:nvPr/>
          </p:nvGrpSpPr>
          <p:grpSpPr>
            <a:xfrm>
              <a:off x="142844" y="2681639"/>
              <a:ext cx="1999265" cy="523220"/>
              <a:chOff x="142844" y="2643182"/>
              <a:chExt cx="1999265" cy="523220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142844" y="2643182"/>
                <a:ext cx="199926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800" b="1" dirty="0" smtClean="0"/>
                  <a:t>原因二</a:t>
                </a:r>
                <a:r>
                  <a:rPr lang="en-US" altLang="zh-CN" sz="2800" b="1" dirty="0" smtClean="0"/>
                  <a:t>(     )</a:t>
                </a:r>
                <a:endParaRPr lang="zh-CN" altLang="en-US" sz="2800" b="1" dirty="0"/>
              </a:p>
            </p:txBody>
          </p:sp>
          <p:pic>
            <p:nvPicPr>
              <p:cNvPr id="35" name="图片 34" descr="IguanaTex_tmp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434617" y="2714300"/>
                <a:ext cx="494177" cy="380985"/>
              </a:xfrm>
              <a:prstGeom prst="rect">
                <a:avLst/>
              </a:prstGeom>
            </p:spPr>
          </p:pic>
        </p:grpSp>
      </p:grpSp>
      <p:sp>
        <p:nvSpPr>
          <p:cNvPr id="42" name="Text Box 78"/>
          <p:cNvSpPr txBox="1">
            <a:spLocks noChangeArrowheads="1"/>
          </p:cNvSpPr>
          <p:nvPr/>
        </p:nvSpPr>
        <p:spPr bwMode="auto">
          <a:xfrm>
            <a:off x="3766532" y="5445000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dirty="0">
                <a:solidFill>
                  <a:srgbClr val="BD380D"/>
                </a:solidFill>
              </a:rPr>
              <a:t>?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8028000" y="2061000"/>
            <a:ext cx="90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结果</a:t>
            </a:r>
            <a:endParaRPr lang="zh-CN" altLang="en-US" sz="32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972000" y="5445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求</a:t>
            </a:r>
            <a:endParaRPr lang="zh-CN" altLang="en-US" sz="3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37093" y="3573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令</a:t>
            </a:r>
            <a:endParaRPr lang="zh-CN" altLang="en-US" sz="32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000"/>
                            </p:stCondLst>
                            <p:childTnLst>
                              <p:par>
                                <p:cTn id="6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bldLvl="0" animBg="1"/>
      <p:bldP spid="31" grpId="1" bldLvl="0" animBg="1"/>
      <p:bldP spid="42" grpId="0" bldLvl="0" animBg="1"/>
      <p:bldP spid="42" grpId="1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i="0" dirty="0"/>
          </a:p>
        </p:txBody>
      </p:sp>
      <p:sp>
        <p:nvSpPr>
          <p:cNvPr id="4" name="Freeform 40"/>
          <p:cNvSpPr>
            <a:spLocks/>
          </p:cNvSpPr>
          <p:nvPr/>
        </p:nvSpPr>
        <p:spPr bwMode="gray">
          <a:xfrm rot="3046289" flipH="1">
            <a:off x="5543391" y="1138238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hlink">
                  <a:gamma/>
                  <a:tint val="33725"/>
                  <a:invGamma/>
                </a:schemeClr>
              </a:gs>
              <a:gs pos="100000">
                <a:schemeClr val="hlink"/>
              </a:gs>
            </a:gsLst>
            <a:lin ang="189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5" name="Freeform 41"/>
          <p:cNvSpPr>
            <a:spLocks/>
          </p:cNvSpPr>
          <p:nvPr/>
        </p:nvSpPr>
        <p:spPr bwMode="gray">
          <a:xfrm rot="3171804" flipH="1">
            <a:off x="3195478" y="3182938"/>
            <a:ext cx="1806575" cy="28829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tint val="33725"/>
                  <a:invGamma/>
                </a:schemeClr>
              </a:gs>
            </a:gsLst>
            <a:lin ang="189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6" name="Freeform 42"/>
          <p:cNvSpPr>
            <a:spLocks/>
          </p:cNvSpPr>
          <p:nvPr/>
        </p:nvSpPr>
        <p:spPr bwMode="gray">
          <a:xfrm rot="-46326947">
            <a:off x="5543391" y="3187700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accent1">
                  <a:gamma/>
                  <a:tint val="33725"/>
                  <a:invGamma/>
                </a:schemeClr>
              </a:gs>
              <a:gs pos="100000">
                <a:schemeClr val="accent1"/>
              </a:gs>
            </a:gsLst>
            <a:lin ang="27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7" name="Freeform 43"/>
          <p:cNvSpPr>
            <a:spLocks/>
          </p:cNvSpPr>
          <p:nvPr/>
        </p:nvSpPr>
        <p:spPr bwMode="gray">
          <a:xfrm rot="-46246289">
            <a:off x="3200241" y="1136650"/>
            <a:ext cx="1828800" cy="2921000"/>
          </a:xfrm>
          <a:custGeom>
            <a:avLst/>
            <a:gdLst/>
            <a:ahLst/>
            <a:cxnLst>
              <a:cxn ang="0">
                <a:pos x="1467" y="1246"/>
              </a:cxn>
              <a:cxn ang="0">
                <a:pos x="1444" y="1390"/>
              </a:cxn>
              <a:cxn ang="0">
                <a:pos x="1400" y="1529"/>
              </a:cxn>
              <a:cxn ang="0">
                <a:pos x="1339" y="1662"/>
              </a:cxn>
              <a:cxn ang="0">
                <a:pos x="1267" y="1784"/>
              </a:cxn>
              <a:cxn ang="0">
                <a:pos x="1187" y="1898"/>
              </a:cxn>
              <a:cxn ang="0">
                <a:pos x="1102" y="2002"/>
              </a:cxn>
              <a:cxn ang="0">
                <a:pos x="1019" y="2094"/>
              </a:cxn>
              <a:cxn ang="0">
                <a:pos x="939" y="2174"/>
              </a:cxn>
              <a:cxn ang="0">
                <a:pos x="866" y="2239"/>
              </a:cxn>
              <a:cxn ang="0">
                <a:pos x="806" y="2290"/>
              </a:cxn>
              <a:cxn ang="0">
                <a:pos x="763" y="2325"/>
              </a:cxn>
              <a:cxn ang="0">
                <a:pos x="739" y="2343"/>
              </a:cxn>
              <a:cxn ang="0">
                <a:pos x="732" y="2343"/>
              </a:cxn>
              <a:cxn ang="0">
                <a:pos x="709" y="2325"/>
              </a:cxn>
              <a:cxn ang="0">
                <a:pos x="665" y="2290"/>
              </a:cxn>
              <a:cxn ang="0">
                <a:pos x="604" y="2239"/>
              </a:cxn>
              <a:cxn ang="0">
                <a:pos x="532" y="2174"/>
              </a:cxn>
              <a:cxn ang="0">
                <a:pos x="452" y="2094"/>
              </a:cxn>
              <a:cxn ang="0">
                <a:pos x="367" y="2002"/>
              </a:cxn>
              <a:cxn ang="0">
                <a:pos x="284" y="1898"/>
              </a:cxn>
              <a:cxn ang="0">
                <a:pos x="204" y="1784"/>
              </a:cxn>
              <a:cxn ang="0">
                <a:pos x="131" y="1662"/>
              </a:cxn>
              <a:cxn ang="0">
                <a:pos x="71" y="1529"/>
              </a:cxn>
              <a:cxn ang="0">
                <a:pos x="27" y="1390"/>
              </a:cxn>
              <a:cxn ang="0">
                <a:pos x="4" y="1246"/>
              </a:cxn>
              <a:cxn ang="0">
                <a:pos x="4" y="1098"/>
              </a:cxn>
              <a:cxn ang="0">
                <a:pos x="27" y="954"/>
              </a:cxn>
              <a:cxn ang="0">
                <a:pos x="71" y="815"/>
              </a:cxn>
              <a:cxn ang="0">
                <a:pos x="131" y="684"/>
              </a:cxn>
              <a:cxn ang="0">
                <a:pos x="204" y="560"/>
              </a:cxn>
              <a:cxn ang="0">
                <a:pos x="284" y="446"/>
              </a:cxn>
              <a:cxn ang="0">
                <a:pos x="367" y="343"/>
              </a:cxn>
              <a:cxn ang="0">
                <a:pos x="452" y="251"/>
              </a:cxn>
              <a:cxn ang="0">
                <a:pos x="532" y="170"/>
              </a:cxn>
              <a:cxn ang="0">
                <a:pos x="604" y="105"/>
              </a:cxn>
              <a:cxn ang="0">
                <a:pos x="665" y="55"/>
              </a:cxn>
              <a:cxn ang="0">
                <a:pos x="709" y="19"/>
              </a:cxn>
              <a:cxn ang="0">
                <a:pos x="732" y="1"/>
              </a:cxn>
              <a:cxn ang="0">
                <a:pos x="739" y="1"/>
              </a:cxn>
              <a:cxn ang="0">
                <a:pos x="763" y="19"/>
              </a:cxn>
              <a:cxn ang="0">
                <a:pos x="806" y="55"/>
              </a:cxn>
              <a:cxn ang="0">
                <a:pos x="866" y="105"/>
              </a:cxn>
              <a:cxn ang="0">
                <a:pos x="939" y="170"/>
              </a:cxn>
              <a:cxn ang="0">
                <a:pos x="1019" y="251"/>
              </a:cxn>
              <a:cxn ang="0">
                <a:pos x="1102" y="343"/>
              </a:cxn>
              <a:cxn ang="0">
                <a:pos x="1187" y="446"/>
              </a:cxn>
              <a:cxn ang="0">
                <a:pos x="1267" y="560"/>
              </a:cxn>
              <a:cxn ang="0">
                <a:pos x="1339" y="684"/>
              </a:cxn>
              <a:cxn ang="0">
                <a:pos x="1400" y="815"/>
              </a:cxn>
              <a:cxn ang="0">
                <a:pos x="1444" y="954"/>
              </a:cxn>
              <a:cxn ang="0">
                <a:pos x="1467" y="1098"/>
              </a:cxn>
            </a:cxnLst>
            <a:rect l="0" t="0" r="r" b="b"/>
            <a:pathLst>
              <a:path w="1470" h="2346">
                <a:moveTo>
                  <a:pt x="1470" y="1173"/>
                </a:moveTo>
                <a:lnTo>
                  <a:pt x="1467" y="1246"/>
                </a:lnTo>
                <a:lnTo>
                  <a:pt x="1458" y="1319"/>
                </a:lnTo>
                <a:lnTo>
                  <a:pt x="1444" y="1390"/>
                </a:lnTo>
                <a:lnTo>
                  <a:pt x="1423" y="1462"/>
                </a:lnTo>
                <a:lnTo>
                  <a:pt x="1400" y="1529"/>
                </a:lnTo>
                <a:lnTo>
                  <a:pt x="1371" y="1596"/>
                </a:lnTo>
                <a:lnTo>
                  <a:pt x="1339" y="1662"/>
                </a:lnTo>
                <a:lnTo>
                  <a:pt x="1305" y="1724"/>
                </a:lnTo>
                <a:lnTo>
                  <a:pt x="1267" y="1784"/>
                </a:lnTo>
                <a:lnTo>
                  <a:pt x="1228" y="1843"/>
                </a:lnTo>
                <a:lnTo>
                  <a:pt x="1187" y="1898"/>
                </a:lnTo>
                <a:lnTo>
                  <a:pt x="1145" y="1952"/>
                </a:lnTo>
                <a:lnTo>
                  <a:pt x="1102" y="2002"/>
                </a:lnTo>
                <a:lnTo>
                  <a:pt x="1060" y="2050"/>
                </a:lnTo>
                <a:lnTo>
                  <a:pt x="1019" y="2094"/>
                </a:lnTo>
                <a:lnTo>
                  <a:pt x="978" y="2134"/>
                </a:lnTo>
                <a:lnTo>
                  <a:pt x="939" y="2174"/>
                </a:lnTo>
                <a:lnTo>
                  <a:pt x="901" y="2207"/>
                </a:lnTo>
                <a:lnTo>
                  <a:pt x="866" y="2239"/>
                </a:lnTo>
                <a:lnTo>
                  <a:pt x="835" y="2266"/>
                </a:lnTo>
                <a:lnTo>
                  <a:pt x="806" y="2290"/>
                </a:lnTo>
                <a:lnTo>
                  <a:pt x="783" y="2309"/>
                </a:lnTo>
                <a:lnTo>
                  <a:pt x="763" y="2325"/>
                </a:lnTo>
                <a:lnTo>
                  <a:pt x="748" y="2336"/>
                </a:lnTo>
                <a:lnTo>
                  <a:pt x="739" y="2343"/>
                </a:lnTo>
                <a:lnTo>
                  <a:pt x="735" y="2346"/>
                </a:lnTo>
                <a:lnTo>
                  <a:pt x="732" y="2343"/>
                </a:lnTo>
                <a:lnTo>
                  <a:pt x="723" y="2336"/>
                </a:lnTo>
                <a:lnTo>
                  <a:pt x="709" y="2325"/>
                </a:lnTo>
                <a:lnTo>
                  <a:pt x="688" y="2309"/>
                </a:lnTo>
                <a:lnTo>
                  <a:pt x="665" y="2290"/>
                </a:lnTo>
                <a:lnTo>
                  <a:pt x="636" y="2266"/>
                </a:lnTo>
                <a:lnTo>
                  <a:pt x="604" y="2239"/>
                </a:lnTo>
                <a:lnTo>
                  <a:pt x="570" y="2207"/>
                </a:lnTo>
                <a:lnTo>
                  <a:pt x="532" y="2174"/>
                </a:lnTo>
                <a:lnTo>
                  <a:pt x="493" y="2134"/>
                </a:lnTo>
                <a:lnTo>
                  <a:pt x="452" y="2094"/>
                </a:lnTo>
                <a:lnTo>
                  <a:pt x="410" y="2050"/>
                </a:lnTo>
                <a:lnTo>
                  <a:pt x="367" y="2002"/>
                </a:lnTo>
                <a:lnTo>
                  <a:pt x="325" y="1952"/>
                </a:lnTo>
                <a:lnTo>
                  <a:pt x="284" y="1898"/>
                </a:lnTo>
                <a:lnTo>
                  <a:pt x="243" y="1843"/>
                </a:lnTo>
                <a:lnTo>
                  <a:pt x="204" y="1784"/>
                </a:lnTo>
                <a:lnTo>
                  <a:pt x="166" y="1724"/>
                </a:lnTo>
                <a:lnTo>
                  <a:pt x="131" y="1662"/>
                </a:lnTo>
                <a:lnTo>
                  <a:pt x="100" y="1596"/>
                </a:lnTo>
                <a:lnTo>
                  <a:pt x="71" y="1529"/>
                </a:lnTo>
                <a:lnTo>
                  <a:pt x="48" y="1462"/>
                </a:lnTo>
                <a:lnTo>
                  <a:pt x="27" y="1390"/>
                </a:lnTo>
                <a:lnTo>
                  <a:pt x="13" y="1319"/>
                </a:lnTo>
                <a:lnTo>
                  <a:pt x="4" y="1246"/>
                </a:lnTo>
                <a:lnTo>
                  <a:pt x="0" y="1173"/>
                </a:lnTo>
                <a:lnTo>
                  <a:pt x="4" y="1098"/>
                </a:lnTo>
                <a:lnTo>
                  <a:pt x="13" y="1025"/>
                </a:lnTo>
                <a:lnTo>
                  <a:pt x="27" y="954"/>
                </a:lnTo>
                <a:lnTo>
                  <a:pt x="48" y="884"/>
                </a:lnTo>
                <a:lnTo>
                  <a:pt x="71" y="815"/>
                </a:lnTo>
                <a:lnTo>
                  <a:pt x="100" y="748"/>
                </a:lnTo>
                <a:lnTo>
                  <a:pt x="131" y="684"/>
                </a:lnTo>
                <a:lnTo>
                  <a:pt x="166" y="621"/>
                </a:lnTo>
                <a:lnTo>
                  <a:pt x="204" y="560"/>
                </a:lnTo>
                <a:lnTo>
                  <a:pt x="243" y="502"/>
                </a:lnTo>
                <a:lnTo>
                  <a:pt x="284" y="446"/>
                </a:lnTo>
                <a:lnTo>
                  <a:pt x="325" y="394"/>
                </a:lnTo>
                <a:lnTo>
                  <a:pt x="367" y="343"/>
                </a:lnTo>
                <a:lnTo>
                  <a:pt x="410" y="294"/>
                </a:lnTo>
                <a:lnTo>
                  <a:pt x="452" y="251"/>
                </a:lnTo>
                <a:lnTo>
                  <a:pt x="493" y="210"/>
                </a:lnTo>
                <a:lnTo>
                  <a:pt x="532" y="170"/>
                </a:lnTo>
                <a:lnTo>
                  <a:pt x="570" y="137"/>
                </a:lnTo>
                <a:lnTo>
                  <a:pt x="604" y="105"/>
                </a:lnTo>
                <a:lnTo>
                  <a:pt x="636" y="79"/>
                </a:lnTo>
                <a:lnTo>
                  <a:pt x="665" y="55"/>
                </a:lnTo>
                <a:lnTo>
                  <a:pt x="688" y="35"/>
                </a:lnTo>
                <a:lnTo>
                  <a:pt x="709" y="19"/>
                </a:lnTo>
                <a:lnTo>
                  <a:pt x="723" y="9"/>
                </a:lnTo>
                <a:lnTo>
                  <a:pt x="732" y="1"/>
                </a:lnTo>
                <a:lnTo>
                  <a:pt x="735" y="0"/>
                </a:lnTo>
                <a:lnTo>
                  <a:pt x="739" y="1"/>
                </a:lnTo>
                <a:lnTo>
                  <a:pt x="748" y="9"/>
                </a:lnTo>
                <a:lnTo>
                  <a:pt x="763" y="19"/>
                </a:lnTo>
                <a:lnTo>
                  <a:pt x="783" y="35"/>
                </a:lnTo>
                <a:lnTo>
                  <a:pt x="806" y="55"/>
                </a:lnTo>
                <a:lnTo>
                  <a:pt x="835" y="79"/>
                </a:lnTo>
                <a:lnTo>
                  <a:pt x="866" y="105"/>
                </a:lnTo>
                <a:lnTo>
                  <a:pt x="901" y="137"/>
                </a:lnTo>
                <a:lnTo>
                  <a:pt x="939" y="170"/>
                </a:lnTo>
                <a:lnTo>
                  <a:pt x="978" y="210"/>
                </a:lnTo>
                <a:lnTo>
                  <a:pt x="1019" y="251"/>
                </a:lnTo>
                <a:lnTo>
                  <a:pt x="1060" y="294"/>
                </a:lnTo>
                <a:lnTo>
                  <a:pt x="1102" y="343"/>
                </a:lnTo>
                <a:lnTo>
                  <a:pt x="1145" y="394"/>
                </a:lnTo>
                <a:lnTo>
                  <a:pt x="1187" y="446"/>
                </a:lnTo>
                <a:lnTo>
                  <a:pt x="1228" y="502"/>
                </a:lnTo>
                <a:lnTo>
                  <a:pt x="1267" y="560"/>
                </a:lnTo>
                <a:lnTo>
                  <a:pt x="1305" y="621"/>
                </a:lnTo>
                <a:lnTo>
                  <a:pt x="1339" y="684"/>
                </a:lnTo>
                <a:lnTo>
                  <a:pt x="1371" y="748"/>
                </a:lnTo>
                <a:lnTo>
                  <a:pt x="1400" y="815"/>
                </a:lnTo>
                <a:lnTo>
                  <a:pt x="1423" y="884"/>
                </a:lnTo>
                <a:lnTo>
                  <a:pt x="1444" y="954"/>
                </a:lnTo>
                <a:lnTo>
                  <a:pt x="1458" y="1025"/>
                </a:lnTo>
                <a:lnTo>
                  <a:pt x="1467" y="1098"/>
                </a:lnTo>
                <a:lnTo>
                  <a:pt x="1470" y="1173"/>
                </a:lnTo>
              </a:path>
            </a:pathLst>
          </a:cu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tint val="33725"/>
                  <a:invGamma/>
                </a:schemeClr>
              </a:gs>
            </a:gsLst>
            <a:lin ang="2700000" scaled="1"/>
          </a:gradFill>
          <a:ln w="19050" cmpd="sng">
            <a:solidFill>
              <a:srgbClr val="FFFFFF"/>
            </a:solidFill>
            <a:prstDash val="solid"/>
            <a:round/>
            <a:headEnd/>
            <a:tailEnd/>
          </a:ln>
          <a:effectLst>
            <a:outerShdw dist="28398" dir="6993903" algn="ctr" rotWithShape="0">
              <a:srgbClr val="B2B2B2">
                <a:alpha val="50000"/>
              </a:srgbClr>
            </a:outerShdw>
          </a:effectLst>
        </p:spPr>
        <p:txBody>
          <a:bodyPr/>
          <a:lstStyle/>
          <a:p>
            <a:pPr algn="ctr"/>
            <a:endParaRPr lang="zh-CN" altLang="en-US"/>
          </a:p>
        </p:txBody>
      </p:sp>
      <p:sp>
        <p:nvSpPr>
          <p:cNvPr id="8" name="Text Box 45"/>
          <p:cNvSpPr txBox="1">
            <a:spLocks noChangeArrowheads="1"/>
          </p:cNvSpPr>
          <p:nvPr/>
        </p:nvSpPr>
        <p:spPr bwMode="gray">
          <a:xfrm>
            <a:off x="5698525" y="2243138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找已知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9" name="Text Box 46"/>
          <p:cNvSpPr txBox="1">
            <a:spLocks noChangeArrowheads="1"/>
          </p:cNvSpPr>
          <p:nvPr/>
        </p:nvSpPr>
        <p:spPr bwMode="gray">
          <a:xfrm>
            <a:off x="3318862" y="4470400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做预测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" name="Text Box 47"/>
          <p:cNvSpPr txBox="1">
            <a:spLocks noChangeArrowheads="1"/>
          </p:cNvSpPr>
          <p:nvPr/>
        </p:nvSpPr>
        <p:spPr bwMode="gray">
          <a:xfrm>
            <a:off x="5674712" y="4454525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算概率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1" name="Rectangle 48"/>
          <p:cNvSpPr>
            <a:spLocks noChangeArrowheads="1"/>
          </p:cNvSpPr>
          <p:nvPr/>
        </p:nvSpPr>
        <p:spPr bwMode="auto">
          <a:xfrm>
            <a:off x="4827697" y="312261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1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2" name="Rectangle 49"/>
          <p:cNvSpPr>
            <a:spLocks noChangeArrowheads="1"/>
          </p:cNvSpPr>
          <p:nvPr/>
        </p:nvSpPr>
        <p:spPr bwMode="auto">
          <a:xfrm>
            <a:off x="5524609" y="3122613"/>
            <a:ext cx="31290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2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3" name="Rectangle 50"/>
          <p:cNvSpPr>
            <a:spLocks noChangeArrowheads="1"/>
          </p:cNvSpPr>
          <p:nvPr/>
        </p:nvSpPr>
        <p:spPr bwMode="auto">
          <a:xfrm>
            <a:off x="4853097" y="3779838"/>
            <a:ext cx="312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4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4" name="Rectangle 51"/>
          <p:cNvSpPr>
            <a:spLocks noChangeArrowheads="1"/>
          </p:cNvSpPr>
          <p:nvPr/>
        </p:nvSpPr>
        <p:spPr bwMode="auto">
          <a:xfrm>
            <a:off x="5524609" y="3771900"/>
            <a:ext cx="31290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/>
            <a:r>
              <a:rPr lang="en-US" altLang="zh-CN" b="1" dirty="0" smtClean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rPr>
              <a:t>3</a:t>
            </a:r>
            <a:endParaRPr lang="en-US" altLang="zh-CN" b="1" dirty="0">
              <a:effectLst>
                <a:outerShdw blurRad="38100" dist="38100" dir="2700000" algn="tl">
                  <a:srgbClr val="C0C0C0"/>
                </a:outerShdw>
              </a:effectLst>
              <a:ea typeface="宋体" charset="-122"/>
            </a:endParaRPr>
          </a:p>
        </p:txBody>
      </p:sp>
      <p:sp>
        <p:nvSpPr>
          <p:cNvPr id="15" name="Text Box 52"/>
          <p:cNvSpPr txBox="1">
            <a:spLocks noChangeArrowheads="1"/>
          </p:cNvSpPr>
          <p:nvPr/>
        </p:nvSpPr>
        <p:spPr bwMode="gray">
          <a:xfrm>
            <a:off x="3276000" y="2262188"/>
            <a:ext cx="165735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3200" b="1" dirty="0" smtClean="0">
                <a:latin typeface="华文楷体" pitchFamily="2" charset="-122"/>
                <a:ea typeface="华文楷体" pitchFamily="2" charset="-122"/>
              </a:rPr>
              <a:t>审题目</a:t>
            </a:r>
            <a:endParaRPr lang="en-US" altLang="zh-CN" sz="3200" b="1" dirty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-1332000" y="2997000"/>
            <a:ext cx="5400000" cy="868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b="1" kern="0" dirty="0" smtClean="0">
                <a:latin typeface="+mj-lt"/>
                <a:ea typeface="+mj-ea"/>
                <a:cs typeface="+mj-cs"/>
              </a:rPr>
              <a:t>思维训练</a:t>
            </a:r>
            <a:endParaRPr kumimoji="0" lang="zh-CN" altLang="en-US" sz="3200" b="1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0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1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4b064d27-a3d6-4f42-911b-eef71555eb33}"/>
  <p:tag name="FIRSTTHINKPAD@CYDGAKG2UVW1Y552" val="69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216"/>
  <p:tag name="LATEXADDIN" val="\documentclass{article}&#10;\usepackage{amsmath,color}&#10;\pagestyle{empty}&#10;\begin{document}&#10;\begin{equation*}&#10;\begin{aligned}&#10;P(A)&#10;\end{aligned}&#10;\end{equation*}&#10;&#10;\end{document}"/>
  <p:tag name="IGUANATEXSIZE" val="45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"/>
  <p:tag name="ORIGINALWIDTH" val="134.25"/>
  <p:tag name="LATEXADDIN" val="\documentclass{article}&#10;\usepackage{amsmath}&#10;\pagestyle{empty}&#10;\begin{document}&#10;&#10;$&#10;B_2&#10;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3.5"/>
  <p:tag name="ORIGINALWIDTH" val="131.25"/>
  <p:tag name="LATEXADDIN" val="\documentclass{article}&#10;\usepackage{amsmath}&#10;\pagestyle{empty}&#10;\begin{document}&#10;&#10;$&#10;B_1&#10;$&#10;&#10;&#10;\end{document}"/>
  <p:tag name="IGUANATEXSIZE" val="20"/>
  <p:tag name="IGUANATEXCURSOR" val="8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2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1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2"/>
  <p:tag name="ORIGINALWIDTH" val="171.6"/>
  <p:tag name="LATEXADDIN" val="\documentclass{article}&#10;\usepackage{amsmath}&#10;\pagestyle{empty}&#10;\begin{document}&#10;&#10;$&#10;A=&#10;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30"/>
  <p:tag name="LATEXADDIN" val="\documentclass{article}&#10;\usepackage{amsmath}&#10;\pagestyle{empty}&#10;\begin{document}&#10;&#10;\begin{equation*}&#10;\begin{aligned}&#10;P(A|B_1) = 0.6 &#10;\end{aligned}&#10;\end{equation*}&#10;&#10;&#10;&#10;&#10;\end{document}"/>
  <p:tag name="IGUANATEXSIZE" val="4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82.8"/>
  <p:tag name="LATEXADDIN" val="\documentclass{article}&#10;\usepackage{amsmath}&#10;\pagestyle{empty}&#10;\begin{document}&#10;&#10;\begin{equation*}&#10;\begin{aligned}&#10;P(A|B_2) = 0.37 &#10;\end{aligned}&#10;\end{equation*}&#10;&#10;&#10;&#10;&#10;\end{document}"/>
  <p:tag name="IGUANATEXSIZE" val="4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169.25"/>
  <p:tag name="LATEXADDIN" val="\documentclass{article}&#10;\usepackage{amsmath}&#10;\pagestyle{empty}&#10;\begin{document}&#10;&#10;\begin{equation*}&#10;\begin{aligned}&#10;P(B_1) = P(B_2) = 0.5 &#10;\end{aligned}&#10;\end{equation*}&#10;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.6"/>
  <p:tag name="ORIGINALWIDTH" val="1036.2"/>
  <p:tag name="LATEXADDIN" val="\documentclass{article}&#10;\usepackage{amsmath,color}&#10;\pagestyle{empty}&#10;\begin{document}&#10;\begin{equation*}&#10;\begin{aligned}&#10; &amp; = \frac{0.5\times 0.6}{0.5\times 0.6+ 0.5\times 0.37} \end{aligned}&#10;\end{equation*}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1925.25"/>
  <p:tag name="LATEXADDIN" val="\documentclass{article}&#10;\usepackage{amsmath,color}&#10;\pagestyle{empty}&#10;\begin{document}&#10;\begin{equation*}&#10;\begin{aligned}&#10; &amp; = \frac{P(B_1)P(A|B_1)}{P(B_1)P(A|B_1) + P(B_2)P(A|B_2)} \\&#10;\end{aligned}&#10;\end{equation*}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.8"/>
  <p:tag name="ORIGINALWIDTH" val="322.2"/>
  <p:tag name="LATEXADDIN" val="\documentclass{article}&#10;\usepackage{amsmath,color}&#10;\pagestyle{empty}&#10;\begin{document}&#10;\begin{equation*}&#10;\begin{aligned}&#10; &amp;  = 0.619&#10;\end{aligned}&#10;\end{equation*}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577.5"/>
  <p:tag name="LATEXADDIN" val="\documentclass{article}&#10;\usepackage{amsmath,color}&#10;\pagestyle{empty}&#10;\begin{document}&#10;\begin{equation*}&#10;\begin{aligned}&#10; &amp; = \frac{P(AB_1)}{P(A)} &#10;\end{aligned}&#10;\end{equation*}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912"/>
  <p:tag name="LATEXADDIN" val="\documentclass{article}&#10;\usepackage{amsmath,color}&#10;\pagestyle{empty}&#10;\begin{document}&#10;\begin{equation*}&#10;\begin{aligned}&#10;P(B_1|A) = 0.619&#10;\end{aligned}&#10;\end{equation*}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907.5"/>
  <p:tag name="LATEXADDIN" val="\documentclass{article}&#10;\usepackage{amsmath,color}&#10;\pagestyle{empty}&#10;\begin{document}&#10;\begin{equation*}&#10;\begin{aligned}&#10;P(B_2|A) = 0.381&#10;\end{aligned}&#10;\end{equation*}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5"/>
  <p:tag name="ORIGINALWIDTH" val="1425"/>
  <p:tag name="LATEXADDIN" val="\documentclass{article}&#10;\usepackage{amsmath,color}&#10;\pagestyle{empty}&#10;\begin{document}&#10;\begin{equation*}&#10;\begin{aligned}&#10;P(A)= \sum_{i=1}^n P(B_i)P(A|B_i)&#10;\end{aligned}&#10;\end{equation*}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093.5"/>
  <p:tag name="LATEXADDIN" val="\documentclass{article}&#10;\usepackage{amsmath,color}&#10;\pagestyle{empty}&#10;\begin{document}&#10;\begin{equation*}&#10;\begin{aligned}&#10;P(B_1|A) &gt; P(B_2|A)&#10;\end{aligned}&#10;\end{equation*}&#10;&#10;\end{document}"/>
  <p:tag name="IGUANATEXSIZE" val="2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25.2"/>
  <p:tag name="LATEXADDIN" val="\documentclass{article}&#10;\usepackage{amsmath,color}&#10;\pagestyle{empty}&#10;\begin{document}&#10;\begin{equation*}&#10;\begin{aligned}&#10;P(AB_i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16.8"/>
  <p:tag name="LATEXADDIN" val="\documentclass{article}&#10;\usepackage{amsmath,color}&#10;\pagestyle{empty}&#10;\begin{document}&#10;\begin{equation*}&#10;\begin{aligned}&#10;P(B_i) P (A|B_i)&#10;\end{aligned}&#10;\end{equation*}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"/>
  <p:tag name="ORIGINALWIDTH" val="775.2"/>
  <p:tag name="LATEXADDIN" val="\documentclass{article}&#10;\usepackage{amsmath,color}&#10;\pagestyle{empty}&#10;\begin{document}&#10;&#10;$$&#10;\sum_{i=1}^n P(B_i)P(A|B_i)&#10;$$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216"/>
  <p:tag name="LATEXADDIN" val="\documentclass{article}&#10;\usepackage{amsmath,color}&#10;\pagestyle{empty}&#10;\begin{document}&#10;\begin{equation*}&#10;\begin{aligned}&#10;P(A)&#10;\end{aligned}&#10;\end{equation*}&#10;&#10;\end{document}"/>
  <p:tag name="IGUANATEXSIZE" val="45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360.5"/>
  <p:tag name="LATEXADDIN" val="\documentclass{article}&#10;\usepackage{amsmath,color}&#10;\pagestyle{empty}&#10;\begin{document}&#10;\begin{equation*}&#10;\begin{aligned}&#10;P(AB_i) = P(B_i) P (A|B_i)&#10;\end{aligned}&#10;\end{equation*}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"/>
  <p:tag name="ORIGINALWIDTH" val="775.2"/>
  <p:tag name="LATEXADDIN" val="\documentclass{article}&#10;\usepackage{amsmath,color}&#10;\pagestyle{empty}&#10;\begin{document}&#10;&#10;$$&#10;\sum_{i=1}^n P(B_i)P(A|B_i)&#10;$$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25.2"/>
  <p:tag name="LATEXADDIN" val="\documentclass{article}&#10;\usepackage{amsmath,color}&#10;\pagestyle{empty}&#10;\begin{document}&#10;\begin{equation*}&#10;\begin{aligned}&#10;P(AB_i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16.8"/>
  <p:tag name="LATEXADDIN" val="\documentclass{article}&#10;\usepackage{amsmath,color}&#10;\pagestyle{empty}&#10;\begin{document}&#10;\begin{equation*}&#10;\begin{aligned}&#10;P(B_i) P (A|B_i)&#10;\end{aligned}&#10;\end{equation*}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400TGp_globalcity_light_ani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400TGp_globalcity_light_ani</Template>
  <TotalTime>2919</TotalTime>
  <Words>509</Words>
  <Application>Microsoft Office PowerPoint</Application>
  <PresentationFormat>全屏显示(4:3)</PresentationFormat>
  <Paragraphs>148</Paragraphs>
  <Slides>18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1" baseType="lpstr">
      <vt:lpstr>400TGp_globalcity_light_ani</vt:lpstr>
      <vt:lpstr>Acrobat Document</vt:lpstr>
      <vt:lpstr>公式</vt:lpstr>
      <vt:lpstr>幻灯片 1</vt:lpstr>
      <vt:lpstr>2012年美国总统大选</vt:lpstr>
      <vt:lpstr>复习：乘法公式与全概率公式</vt:lpstr>
      <vt:lpstr>贝叶斯公式</vt:lpstr>
      <vt:lpstr>贝叶斯公式提出</vt:lpstr>
      <vt:lpstr>美国总统大选问题</vt:lpstr>
      <vt:lpstr>美国总统大选</vt:lpstr>
      <vt:lpstr>美国总统大选-审题目</vt:lpstr>
      <vt:lpstr>美国总统大选</vt:lpstr>
      <vt:lpstr>美国总统大选-找已知</vt:lpstr>
      <vt:lpstr>美国总统大选</vt:lpstr>
      <vt:lpstr>美国总统大选-算概率</vt:lpstr>
      <vt:lpstr>美国总统大选</vt:lpstr>
      <vt:lpstr>美国总统大选-做预测</vt:lpstr>
      <vt:lpstr>贝叶斯公式应用</vt:lpstr>
      <vt:lpstr>知识点脉络</vt:lpstr>
      <vt:lpstr>电信诈骗</vt:lpstr>
      <vt:lpstr>幻灯片 18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yaohua</dc:creator>
  <cp:lastModifiedBy>Thinkpad</cp:lastModifiedBy>
  <cp:revision>158</cp:revision>
  <dcterms:created xsi:type="dcterms:W3CDTF">2019-03-13T10:49:00Z</dcterms:created>
  <dcterms:modified xsi:type="dcterms:W3CDTF">2019-03-18T09:00:14Z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